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handoutMasterIdLst>
    <p:handoutMasterId r:id="rId25"/>
  </p:handoutMasterIdLst>
  <p:sldIdLst>
    <p:sldId id="256" r:id="rId2"/>
    <p:sldId id="314" r:id="rId3"/>
    <p:sldId id="296" r:id="rId4"/>
    <p:sldId id="297" r:id="rId5"/>
    <p:sldId id="298" r:id="rId6"/>
    <p:sldId id="317" r:id="rId7"/>
    <p:sldId id="268" r:id="rId8"/>
    <p:sldId id="270" r:id="rId9"/>
    <p:sldId id="276" r:id="rId10"/>
    <p:sldId id="309" r:id="rId11"/>
    <p:sldId id="280" r:id="rId12"/>
    <p:sldId id="308" r:id="rId13"/>
    <p:sldId id="282" r:id="rId14"/>
    <p:sldId id="323" r:id="rId15"/>
    <p:sldId id="290" r:id="rId16"/>
    <p:sldId id="312" r:id="rId17"/>
    <p:sldId id="257" r:id="rId18"/>
    <p:sldId id="327" r:id="rId19"/>
    <p:sldId id="306" r:id="rId20"/>
    <p:sldId id="321" r:id="rId21"/>
    <p:sldId id="326" r:id="rId22"/>
    <p:sldId id="320" r:id="rId23"/>
  </p:sldIdLst>
  <p:sldSz cx="9144000" cy="6858000" type="screen4x3"/>
  <p:notesSz cx="6858000" cy="9144000"/>
  <p:defaultTextStyle>
    <a:defPPr>
      <a:defRPr lang="it-IT"/>
    </a:defPPr>
    <a:lvl1pPr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5pPr>
    <a:lvl6pPr marL="22860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6pPr>
    <a:lvl7pPr marL="27432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7pPr>
    <a:lvl8pPr marL="32004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8pPr>
    <a:lvl9pPr marL="36576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F2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8" autoAdjust="0"/>
    <p:restoredTop sz="99112" autoAdjust="0"/>
  </p:normalViewPr>
  <p:slideViewPr>
    <p:cSldViewPr showGuides="1">
      <p:cViewPr>
        <p:scale>
          <a:sx n="87" d="100"/>
          <a:sy n="87" d="100"/>
        </p:scale>
        <p:origin x="-1050" y="4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E6C50-7833-4B80-A4E8-41F35BCD9D1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e-DE"/>
        </a:p>
      </dgm:t>
    </dgm:pt>
    <dgm:pt modelId="{E7E28216-6F9F-4FA8-93BA-38F25694FBB6}">
      <dgm:prSet phldrT="[Text]"/>
      <dgm:spPr>
        <a:solidFill>
          <a:srgbClr val="80D6F7"/>
        </a:solidFill>
      </dgm:spPr>
      <dgm:t>
        <a:bodyPr/>
        <a:lstStyle/>
        <a:p>
          <a:r>
            <a:rPr lang="en-GB">
              <a:solidFill>
                <a:srgbClr val="035683"/>
              </a:solidFill>
            </a:rPr>
            <a:t>Annotationen im Gesamtkorpus</a:t>
          </a:r>
          <a:endParaRPr lang="de-DE">
            <a:solidFill>
              <a:srgbClr val="035683"/>
            </a:solidFill>
          </a:endParaRPr>
        </a:p>
      </dgm:t>
    </dgm:pt>
    <dgm:pt modelId="{D5B64A55-18EB-45E1-A606-110EF0BA0AC0}" type="parTrans" cxnId="{E3DF2AF7-3E19-457B-958C-97BC3360DA14}">
      <dgm:prSet/>
      <dgm:spPr/>
      <dgm:t>
        <a:bodyPr/>
        <a:lstStyle/>
        <a:p>
          <a:endParaRPr lang="de-DE"/>
        </a:p>
      </dgm:t>
    </dgm:pt>
    <dgm:pt modelId="{CE6CE476-2BF1-4926-B022-E151E49E154B}" type="sibTrans" cxnId="{E3DF2AF7-3E19-457B-958C-97BC3360DA14}">
      <dgm:prSet/>
      <dgm:spPr/>
      <dgm:t>
        <a:bodyPr/>
        <a:lstStyle/>
        <a:p>
          <a:endParaRPr lang="de-DE"/>
        </a:p>
      </dgm:t>
    </dgm:pt>
    <dgm:pt modelId="{3D792118-1D09-4149-8C29-52F20C8DAA6C}">
      <dgm:prSet phldrT="[Text]" custT="1"/>
      <dgm:spPr>
        <a:solidFill>
          <a:srgbClr val="80D6F7"/>
        </a:solidFill>
      </dgm:spPr>
      <dgm:t>
        <a:bodyPr/>
        <a:lstStyle/>
        <a:p>
          <a:r>
            <a:rPr lang="en-GB" sz="1400">
              <a:solidFill>
                <a:srgbClr val="035683"/>
              </a:solidFill>
            </a:rPr>
            <a:t>Zielhypothese 1 (TH1): orthographisch und grammatische korrekte Version des Lernertextes</a:t>
          </a:r>
          <a:endParaRPr lang="de-DE" sz="1400">
            <a:solidFill>
              <a:srgbClr val="035683"/>
            </a:solidFill>
          </a:endParaRPr>
        </a:p>
      </dgm:t>
    </dgm:pt>
    <dgm:pt modelId="{C41C813E-F611-480D-BEF5-9B65106E3DB3}" type="parTrans" cxnId="{30F2395A-7B31-470B-9109-BB0EBB7DA659}">
      <dgm:prSet/>
      <dgm:spPr/>
      <dgm:t>
        <a:bodyPr/>
        <a:lstStyle/>
        <a:p>
          <a:endParaRPr lang="de-DE"/>
        </a:p>
      </dgm:t>
    </dgm:pt>
    <dgm:pt modelId="{ECF4E90D-68C1-480C-973C-16BAA03FDB94}" type="sibTrans" cxnId="{30F2395A-7B31-470B-9109-BB0EBB7DA659}">
      <dgm:prSet/>
      <dgm:spPr/>
      <dgm:t>
        <a:bodyPr/>
        <a:lstStyle/>
        <a:p>
          <a:endParaRPr lang="de-DE"/>
        </a:p>
      </dgm:t>
    </dgm:pt>
    <dgm:pt modelId="{7A1F59B7-CCAA-40F6-BB23-F2B6AD3AAAED}">
      <dgm:prSet phldrT="[Text]" custT="1"/>
      <dgm:spPr>
        <a:solidFill>
          <a:srgbClr val="80D6F7"/>
        </a:solidFill>
      </dgm:spPr>
      <dgm:t>
        <a:bodyPr/>
        <a:lstStyle/>
        <a:p>
          <a:r>
            <a:rPr lang="de-DE" sz="1400" dirty="0">
              <a:solidFill>
                <a:srgbClr val="035683"/>
              </a:solidFill>
            </a:rPr>
            <a:t>Merkmale der </a:t>
          </a:r>
          <a:r>
            <a:rPr lang="de-DE" sz="1400" dirty="0" err="1">
              <a:solidFill>
                <a:srgbClr val="035683"/>
              </a:solidFill>
            </a:rPr>
            <a:t>Lernersprache</a:t>
          </a:r>
          <a:r>
            <a:rPr lang="de-DE" sz="1400" dirty="0">
              <a:solidFill>
                <a:srgbClr val="035683"/>
              </a:solidFill>
            </a:rPr>
            <a:t>: Grammatik und Orthographie (Fehlerannotation 1, EA1)</a:t>
          </a:r>
          <a:endParaRPr lang="de-DE" sz="1200" dirty="0">
            <a:solidFill>
              <a:srgbClr val="035683"/>
            </a:solidFill>
          </a:endParaRPr>
        </a:p>
      </dgm:t>
    </dgm:pt>
    <dgm:pt modelId="{5ED909AC-511B-4039-9EC6-DCE810358B2C}" type="parTrans" cxnId="{AD7F34DD-F5B7-43F4-B084-8640E981587C}">
      <dgm:prSet/>
      <dgm:spPr/>
      <dgm:t>
        <a:bodyPr/>
        <a:lstStyle/>
        <a:p>
          <a:endParaRPr lang="de-DE"/>
        </a:p>
      </dgm:t>
    </dgm:pt>
    <dgm:pt modelId="{4B27413C-76B1-4609-9863-CD0A55F3493F}" type="sibTrans" cxnId="{AD7F34DD-F5B7-43F4-B084-8640E981587C}">
      <dgm:prSet/>
      <dgm:spPr/>
      <dgm:t>
        <a:bodyPr/>
        <a:lstStyle/>
        <a:p>
          <a:endParaRPr lang="de-DE"/>
        </a:p>
      </dgm:t>
    </dgm:pt>
    <dgm:pt modelId="{604F29DC-B6C1-4448-AD02-BBE25C331508}" type="pres">
      <dgm:prSet presAssocID="{E65E6C50-7833-4B80-A4E8-41F35BCD9D1A}" presName="layout" presStyleCnt="0">
        <dgm:presLayoutVars>
          <dgm:chMax/>
          <dgm:chPref/>
          <dgm:dir/>
          <dgm:animOne val="branch"/>
          <dgm:animLvl val="lvl"/>
          <dgm:resizeHandles/>
        </dgm:presLayoutVars>
      </dgm:prSet>
      <dgm:spPr/>
      <dgm:t>
        <a:bodyPr/>
        <a:lstStyle/>
        <a:p>
          <a:endParaRPr lang="de-DE"/>
        </a:p>
      </dgm:t>
    </dgm:pt>
    <dgm:pt modelId="{B01AF4A5-281B-4472-B87B-C15DDE2DA837}" type="pres">
      <dgm:prSet presAssocID="{E7E28216-6F9F-4FA8-93BA-38F25694FBB6}" presName="root" presStyleCnt="0">
        <dgm:presLayoutVars>
          <dgm:chMax/>
          <dgm:chPref val="4"/>
        </dgm:presLayoutVars>
      </dgm:prSet>
      <dgm:spPr/>
    </dgm:pt>
    <dgm:pt modelId="{8A3906FE-0AF4-4B54-952A-9628F5733D64}" type="pres">
      <dgm:prSet presAssocID="{E7E28216-6F9F-4FA8-93BA-38F25694FBB6}" presName="rootComposite" presStyleCnt="0">
        <dgm:presLayoutVars/>
      </dgm:prSet>
      <dgm:spPr/>
    </dgm:pt>
    <dgm:pt modelId="{7FDD6C24-844A-438B-94CA-4B1CBFE8DAE6}" type="pres">
      <dgm:prSet presAssocID="{E7E28216-6F9F-4FA8-93BA-38F25694FBB6}" presName="rootText" presStyleLbl="node0" presStyleIdx="0" presStyleCnt="1">
        <dgm:presLayoutVars>
          <dgm:chMax/>
          <dgm:chPref val="4"/>
        </dgm:presLayoutVars>
      </dgm:prSet>
      <dgm:spPr/>
      <dgm:t>
        <a:bodyPr/>
        <a:lstStyle/>
        <a:p>
          <a:endParaRPr lang="de-DE"/>
        </a:p>
      </dgm:t>
    </dgm:pt>
    <dgm:pt modelId="{7EBC9E12-CD83-4798-A5BF-9F69B2F60926}" type="pres">
      <dgm:prSet presAssocID="{E7E28216-6F9F-4FA8-93BA-38F25694FBB6}" presName="childShape" presStyleCnt="0">
        <dgm:presLayoutVars>
          <dgm:chMax val="0"/>
          <dgm:chPref val="0"/>
        </dgm:presLayoutVars>
      </dgm:prSet>
      <dgm:spPr/>
    </dgm:pt>
    <dgm:pt modelId="{10583EC7-66C3-43C6-A870-918E268A4ED5}" type="pres">
      <dgm:prSet presAssocID="{3D792118-1D09-4149-8C29-52F20C8DAA6C}" presName="childComposite" presStyleCnt="0">
        <dgm:presLayoutVars>
          <dgm:chMax val="0"/>
          <dgm:chPref val="0"/>
        </dgm:presLayoutVars>
      </dgm:prSet>
      <dgm:spPr/>
    </dgm:pt>
    <dgm:pt modelId="{EEEB34DB-616F-49A3-9FCB-78B17BA22B5B}" type="pres">
      <dgm:prSet presAssocID="{3D792118-1D09-4149-8C29-52F20C8DAA6C}"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8820731-A6C5-4FD6-8EA5-E3EEACC33CFC}" type="pres">
      <dgm:prSet presAssocID="{3D792118-1D09-4149-8C29-52F20C8DAA6C}" presName="childText" presStyleLbl="lnNode1" presStyleIdx="0" presStyleCnt="2">
        <dgm:presLayoutVars>
          <dgm:chMax val="0"/>
          <dgm:chPref val="0"/>
          <dgm:bulletEnabled val="1"/>
        </dgm:presLayoutVars>
      </dgm:prSet>
      <dgm:spPr/>
      <dgm:t>
        <a:bodyPr/>
        <a:lstStyle/>
        <a:p>
          <a:endParaRPr lang="de-DE"/>
        </a:p>
      </dgm:t>
    </dgm:pt>
    <dgm:pt modelId="{83878397-5D0C-46B5-B580-D946E7125287}" type="pres">
      <dgm:prSet presAssocID="{7A1F59B7-CCAA-40F6-BB23-F2B6AD3AAAED}" presName="childComposite" presStyleCnt="0">
        <dgm:presLayoutVars>
          <dgm:chMax val="0"/>
          <dgm:chPref val="0"/>
        </dgm:presLayoutVars>
      </dgm:prSet>
      <dgm:spPr/>
    </dgm:pt>
    <dgm:pt modelId="{FCBF1658-71AF-4216-98DC-ED32B2BE4729}" type="pres">
      <dgm:prSet presAssocID="{7A1F59B7-CCAA-40F6-BB23-F2B6AD3AAAED}"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8DB983E-7C47-4920-9FC0-130E9B2F731F}" type="pres">
      <dgm:prSet presAssocID="{7A1F59B7-CCAA-40F6-BB23-F2B6AD3AAAED}" presName="childText" presStyleLbl="lnNode1" presStyleIdx="1" presStyleCnt="2">
        <dgm:presLayoutVars>
          <dgm:chMax val="0"/>
          <dgm:chPref val="0"/>
          <dgm:bulletEnabled val="1"/>
        </dgm:presLayoutVars>
      </dgm:prSet>
      <dgm:spPr/>
      <dgm:t>
        <a:bodyPr/>
        <a:lstStyle/>
        <a:p>
          <a:endParaRPr lang="de-DE"/>
        </a:p>
      </dgm:t>
    </dgm:pt>
  </dgm:ptLst>
  <dgm:cxnLst>
    <dgm:cxn modelId="{30F2395A-7B31-470B-9109-BB0EBB7DA659}" srcId="{E7E28216-6F9F-4FA8-93BA-38F25694FBB6}" destId="{3D792118-1D09-4149-8C29-52F20C8DAA6C}" srcOrd="0" destOrd="0" parTransId="{C41C813E-F611-480D-BEF5-9B65106E3DB3}" sibTransId="{ECF4E90D-68C1-480C-973C-16BAA03FDB94}"/>
    <dgm:cxn modelId="{E3DF2AF7-3E19-457B-958C-97BC3360DA14}" srcId="{E65E6C50-7833-4B80-A4E8-41F35BCD9D1A}" destId="{E7E28216-6F9F-4FA8-93BA-38F25694FBB6}" srcOrd="0" destOrd="0" parTransId="{D5B64A55-18EB-45E1-A606-110EF0BA0AC0}" sibTransId="{CE6CE476-2BF1-4926-B022-E151E49E154B}"/>
    <dgm:cxn modelId="{9B9DEBD7-4F92-4EF0-B063-025B0DEC75B6}" type="presOf" srcId="{7A1F59B7-CCAA-40F6-BB23-F2B6AD3AAAED}" destId="{E8DB983E-7C47-4920-9FC0-130E9B2F731F}" srcOrd="0" destOrd="0" presId="urn:microsoft.com/office/officeart/2008/layout/PictureAccentList"/>
    <dgm:cxn modelId="{AD7F34DD-F5B7-43F4-B084-8640E981587C}" srcId="{E7E28216-6F9F-4FA8-93BA-38F25694FBB6}" destId="{7A1F59B7-CCAA-40F6-BB23-F2B6AD3AAAED}" srcOrd="1" destOrd="0" parTransId="{5ED909AC-511B-4039-9EC6-DCE810358B2C}" sibTransId="{4B27413C-76B1-4609-9863-CD0A55F3493F}"/>
    <dgm:cxn modelId="{D3671262-09CB-407B-9E95-547814216767}" type="presOf" srcId="{E7E28216-6F9F-4FA8-93BA-38F25694FBB6}" destId="{7FDD6C24-844A-438B-94CA-4B1CBFE8DAE6}" srcOrd="0" destOrd="0" presId="urn:microsoft.com/office/officeart/2008/layout/PictureAccentList"/>
    <dgm:cxn modelId="{9A9FF278-AB61-4711-BD64-E4AE919525C5}" type="presOf" srcId="{E65E6C50-7833-4B80-A4E8-41F35BCD9D1A}" destId="{604F29DC-B6C1-4448-AD02-BBE25C331508}" srcOrd="0" destOrd="0" presId="urn:microsoft.com/office/officeart/2008/layout/PictureAccentList"/>
    <dgm:cxn modelId="{3FC3EB4F-9BFA-4DBD-8428-8FF1A9DCE702}" type="presOf" srcId="{3D792118-1D09-4149-8C29-52F20C8DAA6C}" destId="{98820731-A6C5-4FD6-8EA5-E3EEACC33CFC}" srcOrd="0" destOrd="0" presId="urn:microsoft.com/office/officeart/2008/layout/PictureAccentList"/>
    <dgm:cxn modelId="{473E2112-A72F-494C-9FAB-A4E1AEF40819}" type="presParOf" srcId="{604F29DC-B6C1-4448-AD02-BBE25C331508}" destId="{B01AF4A5-281B-4472-B87B-C15DDE2DA837}" srcOrd="0" destOrd="0" presId="urn:microsoft.com/office/officeart/2008/layout/PictureAccentList"/>
    <dgm:cxn modelId="{8267666C-32CC-407A-B4CB-D996BD7DD9E9}" type="presParOf" srcId="{B01AF4A5-281B-4472-B87B-C15DDE2DA837}" destId="{8A3906FE-0AF4-4B54-952A-9628F5733D64}" srcOrd="0" destOrd="0" presId="urn:microsoft.com/office/officeart/2008/layout/PictureAccentList"/>
    <dgm:cxn modelId="{9C23AF89-55FC-4D3E-9E25-72C1A3C1DF1B}" type="presParOf" srcId="{8A3906FE-0AF4-4B54-952A-9628F5733D64}" destId="{7FDD6C24-844A-438B-94CA-4B1CBFE8DAE6}" srcOrd="0" destOrd="0" presId="urn:microsoft.com/office/officeart/2008/layout/PictureAccentList"/>
    <dgm:cxn modelId="{5065E00A-8832-48BA-8379-64D700720131}" type="presParOf" srcId="{B01AF4A5-281B-4472-B87B-C15DDE2DA837}" destId="{7EBC9E12-CD83-4798-A5BF-9F69B2F60926}" srcOrd="1" destOrd="0" presId="urn:microsoft.com/office/officeart/2008/layout/PictureAccentList"/>
    <dgm:cxn modelId="{F9C160F6-35B0-4EBD-AA89-95BB3E3F4AC8}" type="presParOf" srcId="{7EBC9E12-CD83-4798-A5BF-9F69B2F60926}" destId="{10583EC7-66C3-43C6-A870-918E268A4ED5}" srcOrd="0" destOrd="0" presId="urn:microsoft.com/office/officeart/2008/layout/PictureAccentList"/>
    <dgm:cxn modelId="{A943508A-2AFB-4B26-946B-9388251278D4}" type="presParOf" srcId="{10583EC7-66C3-43C6-A870-918E268A4ED5}" destId="{EEEB34DB-616F-49A3-9FCB-78B17BA22B5B}" srcOrd="0" destOrd="0" presId="urn:microsoft.com/office/officeart/2008/layout/PictureAccentList"/>
    <dgm:cxn modelId="{B191EC03-61D8-40E9-922A-0543D6BA4B6E}" type="presParOf" srcId="{10583EC7-66C3-43C6-A870-918E268A4ED5}" destId="{98820731-A6C5-4FD6-8EA5-E3EEACC33CFC}" srcOrd="1" destOrd="0" presId="urn:microsoft.com/office/officeart/2008/layout/PictureAccentList"/>
    <dgm:cxn modelId="{92E259A1-05F0-4F8A-AAE0-B88E3AA4E7BD}" type="presParOf" srcId="{7EBC9E12-CD83-4798-A5BF-9F69B2F60926}" destId="{83878397-5D0C-46B5-B580-D946E7125287}" srcOrd="1" destOrd="0" presId="urn:microsoft.com/office/officeart/2008/layout/PictureAccentList"/>
    <dgm:cxn modelId="{FF47B903-D403-4340-A7A7-BC9AB2DE8EAD}" type="presParOf" srcId="{83878397-5D0C-46B5-B580-D946E7125287}" destId="{FCBF1658-71AF-4216-98DC-ED32B2BE4729}" srcOrd="0" destOrd="0" presId="urn:microsoft.com/office/officeart/2008/layout/PictureAccentList"/>
    <dgm:cxn modelId="{5BEC17B3-2A24-4CD5-BAB6-9E15DFCC94BA}" type="presParOf" srcId="{83878397-5D0C-46B5-B580-D946E7125287}" destId="{E8DB983E-7C47-4920-9FC0-130E9B2F731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E6C50-7833-4B80-A4E8-41F35BCD9D1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e-DE"/>
        </a:p>
      </dgm:t>
    </dgm:pt>
    <dgm:pt modelId="{E7E28216-6F9F-4FA8-93BA-38F25694FBB6}">
      <dgm:prSet phldrT="[Text]"/>
      <dgm:spPr>
        <a:xfrm>
          <a:off x="0" y="172132"/>
          <a:ext cx="3796029" cy="491807"/>
        </a:xfrm>
        <a:prstGeom prst="roundRect">
          <a:avLst>
            <a:gd name="adj" fmla="val 10000"/>
          </a:avLst>
        </a:prstGeom>
        <a:solidFill>
          <a:srgbClr val="0097D0"/>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Weitere Annotationen im Kernkorpus (A2/B2)</a:t>
          </a:r>
          <a:endParaRPr lang="de-DE">
            <a:solidFill>
              <a:sysClr val="window" lastClr="FFFFFF"/>
            </a:solidFill>
            <a:latin typeface="Calibri"/>
            <a:ea typeface="+mn-ea"/>
            <a:cs typeface="+mn-cs"/>
          </a:endParaRPr>
        </a:p>
      </dgm:t>
    </dgm:pt>
    <dgm:pt modelId="{D5B64A55-18EB-45E1-A606-110EF0BA0AC0}" type="parTrans" cxnId="{E3DF2AF7-3E19-457B-958C-97BC3360DA14}">
      <dgm:prSet/>
      <dgm:spPr/>
      <dgm:t>
        <a:bodyPr/>
        <a:lstStyle/>
        <a:p>
          <a:endParaRPr lang="de-DE"/>
        </a:p>
      </dgm:t>
    </dgm:pt>
    <dgm:pt modelId="{CE6CE476-2BF1-4926-B022-E151E49E154B}" type="sibTrans" cxnId="{E3DF2AF7-3E19-457B-958C-97BC3360DA14}">
      <dgm:prSet/>
      <dgm:spPr/>
      <dgm:t>
        <a:bodyPr/>
        <a:lstStyle/>
        <a:p>
          <a:endParaRPr lang="de-DE"/>
        </a:p>
      </dgm:t>
    </dgm:pt>
    <dgm:pt modelId="{3D792118-1D09-4149-8C29-52F20C8DAA6C}">
      <dgm:prSet phldrT="[Text]" custT="1"/>
      <dgm:spPr>
        <a:xfrm>
          <a:off x="521315" y="752465"/>
          <a:ext cx="3274714" cy="491807"/>
        </a:xfrm>
        <a:prstGeom prst="roundRect">
          <a:avLst>
            <a:gd name="adj" fmla="val 16670"/>
          </a:avLst>
        </a:prstGeom>
        <a:solidFill>
          <a:srgbClr val="0097D0"/>
        </a:solidFill>
        <a:ln w="25400" cap="flat" cmpd="sng" algn="ctr">
          <a:solidFill>
            <a:sysClr val="window" lastClr="FFFFFF">
              <a:hueOff val="0"/>
              <a:satOff val="0"/>
              <a:lumOff val="0"/>
              <a:alphaOff val="0"/>
            </a:sysClr>
          </a:solidFill>
          <a:prstDash val="solid"/>
        </a:ln>
        <a:effectLst/>
      </dgm:spPr>
      <dgm:t>
        <a:bodyPr/>
        <a:lstStyle/>
        <a:p>
          <a:r>
            <a:rPr lang="en-GB" sz="1400" dirty="0" err="1">
              <a:solidFill>
                <a:sysClr val="window" lastClr="FFFFFF"/>
              </a:solidFill>
              <a:latin typeface="Calibri"/>
              <a:ea typeface="+mn-ea"/>
              <a:cs typeface="+mn-cs"/>
            </a:rPr>
            <a:t>Zielhypothese</a:t>
          </a:r>
          <a:r>
            <a:rPr lang="en-GB" sz="1400" dirty="0">
              <a:solidFill>
                <a:sysClr val="window" lastClr="FFFFFF"/>
              </a:solidFill>
              <a:latin typeface="Calibri"/>
              <a:ea typeface="+mn-ea"/>
              <a:cs typeface="+mn-cs"/>
            </a:rPr>
            <a:t> 2 (TH2): </a:t>
          </a:r>
          <a:r>
            <a:rPr lang="en-GB" sz="1400" dirty="0" err="1">
              <a:solidFill>
                <a:sysClr val="window" lastClr="FFFFFF"/>
              </a:solidFill>
              <a:latin typeface="Calibri"/>
              <a:ea typeface="+mn-ea"/>
              <a:cs typeface="+mn-cs"/>
            </a:rPr>
            <a:t>akzeptabler</a:t>
          </a:r>
          <a:r>
            <a:rPr lang="en-GB" sz="1400" dirty="0">
              <a:solidFill>
                <a:sysClr val="window" lastClr="FFFFFF"/>
              </a:solidFill>
              <a:latin typeface="Calibri"/>
              <a:ea typeface="+mn-ea"/>
              <a:cs typeface="+mn-cs"/>
            </a:rPr>
            <a:t> </a:t>
          </a:r>
          <a:r>
            <a:rPr lang="en-GB" sz="1400" dirty="0" err="1">
              <a:solidFill>
                <a:sysClr val="window" lastClr="FFFFFF"/>
              </a:solidFill>
              <a:latin typeface="Calibri"/>
              <a:ea typeface="+mn-ea"/>
              <a:cs typeface="+mn-cs"/>
            </a:rPr>
            <a:t>Lernertext</a:t>
          </a:r>
          <a:r>
            <a:rPr lang="en-GB" sz="1400" dirty="0">
              <a:solidFill>
                <a:sysClr val="window" lastClr="FFFFFF"/>
              </a:solidFill>
              <a:latin typeface="Calibri"/>
              <a:ea typeface="+mn-ea"/>
              <a:cs typeface="+mn-cs"/>
            </a:rPr>
            <a:t> </a:t>
          </a:r>
          <a:endParaRPr lang="de-DE" sz="1400" dirty="0">
            <a:solidFill>
              <a:sysClr val="window" lastClr="FFFFFF"/>
            </a:solidFill>
            <a:latin typeface="Calibri"/>
            <a:ea typeface="+mn-ea"/>
            <a:cs typeface="+mn-cs"/>
          </a:endParaRPr>
        </a:p>
      </dgm:t>
    </dgm:pt>
    <dgm:pt modelId="{C41C813E-F611-480D-BEF5-9B65106E3DB3}" type="parTrans" cxnId="{30F2395A-7B31-470B-9109-BB0EBB7DA659}">
      <dgm:prSet/>
      <dgm:spPr/>
      <dgm:t>
        <a:bodyPr/>
        <a:lstStyle/>
        <a:p>
          <a:endParaRPr lang="de-DE"/>
        </a:p>
      </dgm:t>
    </dgm:pt>
    <dgm:pt modelId="{ECF4E90D-68C1-480C-973C-16BAA03FDB94}" type="sibTrans" cxnId="{30F2395A-7B31-470B-9109-BB0EBB7DA659}">
      <dgm:prSet/>
      <dgm:spPr/>
      <dgm:t>
        <a:bodyPr/>
        <a:lstStyle/>
        <a:p>
          <a:endParaRPr lang="de-DE"/>
        </a:p>
      </dgm:t>
    </dgm:pt>
    <dgm:pt modelId="{7A1F59B7-CCAA-40F6-BB23-F2B6AD3AAAED}">
      <dgm:prSet phldrT="[Text]" custT="1"/>
      <dgm:spPr>
        <a:xfrm>
          <a:off x="521315" y="1303289"/>
          <a:ext cx="3274714" cy="491807"/>
        </a:xfrm>
        <a:prstGeom prst="roundRect">
          <a:avLst>
            <a:gd name="adj" fmla="val 16670"/>
          </a:avLst>
        </a:prstGeom>
        <a:solidFill>
          <a:srgbClr val="0097D0"/>
        </a:solidFill>
        <a:ln w="25400" cap="flat" cmpd="sng" algn="ctr">
          <a:solidFill>
            <a:sysClr val="window" lastClr="FFFFFF">
              <a:hueOff val="0"/>
              <a:satOff val="0"/>
              <a:lumOff val="0"/>
              <a:alphaOff val="0"/>
            </a:sysClr>
          </a:solidFill>
          <a:prstDash val="solid"/>
        </a:ln>
        <a:effectLst/>
      </dgm:spPr>
      <dgm:t>
        <a:bodyPr/>
        <a:lstStyle/>
        <a:p>
          <a:r>
            <a:rPr lang="de-DE" sz="1400" dirty="0">
              <a:solidFill>
                <a:sysClr val="window" lastClr="FFFFFF"/>
              </a:solidFill>
              <a:latin typeface="Calibri"/>
              <a:ea typeface="+mn-ea"/>
              <a:cs typeface="+mn-cs"/>
            </a:rPr>
            <a:t>Merkmale der </a:t>
          </a:r>
          <a:r>
            <a:rPr lang="de-DE" sz="1400" dirty="0" err="1">
              <a:solidFill>
                <a:sysClr val="window" lastClr="FFFFFF"/>
              </a:solidFill>
              <a:latin typeface="Calibri"/>
              <a:ea typeface="+mn-ea"/>
              <a:cs typeface="+mn-cs"/>
            </a:rPr>
            <a:t>Lernersprache</a:t>
          </a:r>
          <a:r>
            <a:rPr lang="de-DE" sz="1400" dirty="0">
              <a:solidFill>
                <a:sysClr val="window" lastClr="FFFFFF"/>
              </a:solidFill>
              <a:latin typeface="Calibri"/>
              <a:ea typeface="+mn-ea"/>
              <a:cs typeface="+mn-cs"/>
            </a:rPr>
            <a:t>: Wortschatz, Pragmatik, Soziolinguistik, Verständlichkeit (Fehlerannotation 2, EA2)</a:t>
          </a:r>
        </a:p>
      </dgm:t>
    </dgm:pt>
    <dgm:pt modelId="{5ED909AC-511B-4039-9EC6-DCE810358B2C}" type="parTrans" cxnId="{AD7F34DD-F5B7-43F4-B084-8640E981587C}">
      <dgm:prSet/>
      <dgm:spPr/>
      <dgm:t>
        <a:bodyPr/>
        <a:lstStyle/>
        <a:p>
          <a:endParaRPr lang="de-DE"/>
        </a:p>
      </dgm:t>
    </dgm:pt>
    <dgm:pt modelId="{4B27413C-76B1-4609-9863-CD0A55F3493F}" type="sibTrans" cxnId="{AD7F34DD-F5B7-43F4-B084-8640E981587C}">
      <dgm:prSet/>
      <dgm:spPr/>
      <dgm:t>
        <a:bodyPr/>
        <a:lstStyle/>
        <a:p>
          <a:endParaRPr lang="de-DE"/>
        </a:p>
      </dgm:t>
    </dgm:pt>
    <dgm:pt modelId="{604F29DC-B6C1-4448-AD02-BBE25C331508}" type="pres">
      <dgm:prSet presAssocID="{E65E6C50-7833-4B80-A4E8-41F35BCD9D1A}" presName="layout" presStyleCnt="0">
        <dgm:presLayoutVars>
          <dgm:chMax/>
          <dgm:chPref/>
          <dgm:dir/>
          <dgm:animOne val="branch"/>
          <dgm:animLvl val="lvl"/>
          <dgm:resizeHandles/>
        </dgm:presLayoutVars>
      </dgm:prSet>
      <dgm:spPr/>
      <dgm:t>
        <a:bodyPr/>
        <a:lstStyle/>
        <a:p>
          <a:endParaRPr lang="de-DE"/>
        </a:p>
      </dgm:t>
    </dgm:pt>
    <dgm:pt modelId="{B01AF4A5-281B-4472-B87B-C15DDE2DA837}" type="pres">
      <dgm:prSet presAssocID="{E7E28216-6F9F-4FA8-93BA-38F25694FBB6}" presName="root" presStyleCnt="0">
        <dgm:presLayoutVars>
          <dgm:chMax/>
          <dgm:chPref val="4"/>
        </dgm:presLayoutVars>
      </dgm:prSet>
      <dgm:spPr/>
    </dgm:pt>
    <dgm:pt modelId="{8A3906FE-0AF4-4B54-952A-9628F5733D64}" type="pres">
      <dgm:prSet presAssocID="{E7E28216-6F9F-4FA8-93BA-38F25694FBB6}" presName="rootComposite" presStyleCnt="0">
        <dgm:presLayoutVars/>
      </dgm:prSet>
      <dgm:spPr/>
    </dgm:pt>
    <dgm:pt modelId="{7FDD6C24-844A-438B-94CA-4B1CBFE8DAE6}" type="pres">
      <dgm:prSet presAssocID="{E7E28216-6F9F-4FA8-93BA-38F25694FBB6}" presName="rootText" presStyleLbl="node0" presStyleIdx="0" presStyleCnt="1">
        <dgm:presLayoutVars>
          <dgm:chMax/>
          <dgm:chPref val="4"/>
        </dgm:presLayoutVars>
      </dgm:prSet>
      <dgm:spPr/>
      <dgm:t>
        <a:bodyPr/>
        <a:lstStyle/>
        <a:p>
          <a:endParaRPr lang="de-DE"/>
        </a:p>
      </dgm:t>
    </dgm:pt>
    <dgm:pt modelId="{7EBC9E12-CD83-4798-A5BF-9F69B2F60926}" type="pres">
      <dgm:prSet presAssocID="{E7E28216-6F9F-4FA8-93BA-38F25694FBB6}" presName="childShape" presStyleCnt="0">
        <dgm:presLayoutVars>
          <dgm:chMax val="0"/>
          <dgm:chPref val="0"/>
        </dgm:presLayoutVars>
      </dgm:prSet>
      <dgm:spPr/>
    </dgm:pt>
    <dgm:pt modelId="{10583EC7-66C3-43C6-A870-918E268A4ED5}" type="pres">
      <dgm:prSet presAssocID="{3D792118-1D09-4149-8C29-52F20C8DAA6C}" presName="childComposite" presStyleCnt="0">
        <dgm:presLayoutVars>
          <dgm:chMax val="0"/>
          <dgm:chPref val="0"/>
        </dgm:presLayoutVars>
      </dgm:prSet>
      <dgm:spPr/>
    </dgm:pt>
    <dgm:pt modelId="{EEEB34DB-616F-49A3-9FCB-78B17BA22B5B}" type="pres">
      <dgm:prSet presAssocID="{3D792118-1D09-4149-8C29-52F20C8DAA6C}" presName="Image" presStyleLbl="node1" presStyleIdx="0" presStyleCnt="2"/>
      <dgm:spPr>
        <a:xfrm>
          <a:off x="0" y="752465"/>
          <a:ext cx="491807" cy="49180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t>
        <a:bodyPr/>
        <a:lstStyle/>
        <a:p>
          <a:endParaRPr lang="de-DE"/>
        </a:p>
      </dgm:t>
    </dgm:pt>
    <dgm:pt modelId="{98820731-A6C5-4FD6-8EA5-E3EEACC33CFC}" type="pres">
      <dgm:prSet presAssocID="{3D792118-1D09-4149-8C29-52F20C8DAA6C}" presName="childText" presStyleLbl="lnNode1" presStyleIdx="0" presStyleCnt="2">
        <dgm:presLayoutVars>
          <dgm:chMax val="0"/>
          <dgm:chPref val="0"/>
          <dgm:bulletEnabled val="1"/>
        </dgm:presLayoutVars>
      </dgm:prSet>
      <dgm:spPr/>
      <dgm:t>
        <a:bodyPr/>
        <a:lstStyle/>
        <a:p>
          <a:endParaRPr lang="de-DE"/>
        </a:p>
      </dgm:t>
    </dgm:pt>
    <dgm:pt modelId="{83878397-5D0C-46B5-B580-D946E7125287}" type="pres">
      <dgm:prSet presAssocID="{7A1F59B7-CCAA-40F6-BB23-F2B6AD3AAAED}" presName="childComposite" presStyleCnt="0">
        <dgm:presLayoutVars>
          <dgm:chMax val="0"/>
          <dgm:chPref val="0"/>
        </dgm:presLayoutVars>
      </dgm:prSet>
      <dgm:spPr/>
    </dgm:pt>
    <dgm:pt modelId="{FCBF1658-71AF-4216-98DC-ED32B2BE4729}" type="pres">
      <dgm:prSet presAssocID="{7A1F59B7-CCAA-40F6-BB23-F2B6AD3AAAED}" presName="Image" presStyleLbl="node1" presStyleIdx="1" presStyleCnt="2"/>
      <dgm:spPr>
        <a:xfrm>
          <a:off x="0" y="1303289"/>
          <a:ext cx="491807" cy="491807"/>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t>
        <a:bodyPr/>
        <a:lstStyle/>
        <a:p>
          <a:endParaRPr lang="de-DE"/>
        </a:p>
      </dgm:t>
    </dgm:pt>
    <dgm:pt modelId="{E8DB983E-7C47-4920-9FC0-130E9B2F731F}" type="pres">
      <dgm:prSet presAssocID="{7A1F59B7-CCAA-40F6-BB23-F2B6AD3AAAED}" presName="childText" presStyleLbl="lnNode1" presStyleIdx="1" presStyleCnt="2">
        <dgm:presLayoutVars>
          <dgm:chMax val="0"/>
          <dgm:chPref val="0"/>
          <dgm:bulletEnabled val="1"/>
        </dgm:presLayoutVars>
      </dgm:prSet>
      <dgm:spPr/>
      <dgm:t>
        <a:bodyPr/>
        <a:lstStyle/>
        <a:p>
          <a:endParaRPr lang="de-DE"/>
        </a:p>
      </dgm:t>
    </dgm:pt>
  </dgm:ptLst>
  <dgm:cxnLst>
    <dgm:cxn modelId="{30F2395A-7B31-470B-9109-BB0EBB7DA659}" srcId="{E7E28216-6F9F-4FA8-93BA-38F25694FBB6}" destId="{3D792118-1D09-4149-8C29-52F20C8DAA6C}" srcOrd="0" destOrd="0" parTransId="{C41C813E-F611-480D-BEF5-9B65106E3DB3}" sibTransId="{ECF4E90D-68C1-480C-973C-16BAA03FDB94}"/>
    <dgm:cxn modelId="{E3DF2AF7-3E19-457B-958C-97BC3360DA14}" srcId="{E65E6C50-7833-4B80-A4E8-41F35BCD9D1A}" destId="{E7E28216-6F9F-4FA8-93BA-38F25694FBB6}" srcOrd="0" destOrd="0" parTransId="{D5B64A55-18EB-45E1-A606-110EF0BA0AC0}" sibTransId="{CE6CE476-2BF1-4926-B022-E151E49E154B}"/>
    <dgm:cxn modelId="{4E092B3C-F601-4091-B9D5-D745058B7162}" type="presOf" srcId="{E7E28216-6F9F-4FA8-93BA-38F25694FBB6}" destId="{7FDD6C24-844A-438B-94CA-4B1CBFE8DAE6}" srcOrd="0" destOrd="0" presId="urn:microsoft.com/office/officeart/2008/layout/PictureAccentList"/>
    <dgm:cxn modelId="{483B2503-084C-4624-9E43-5EBA77387949}" type="presOf" srcId="{3D792118-1D09-4149-8C29-52F20C8DAA6C}" destId="{98820731-A6C5-4FD6-8EA5-E3EEACC33CFC}" srcOrd="0" destOrd="0" presId="urn:microsoft.com/office/officeart/2008/layout/PictureAccentList"/>
    <dgm:cxn modelId="{AD7F34DD-F5B7-43F4-B084-8640E981587C}" srcId="{E7E28216-6F9F-4FA8-93BA-38F25694FBB6}" destId="{7A1F59B7-CCAA-40F6-BB23-F2B6AD3AAAED}" srcOrd="1" destOrd="0" parTransId="{5ED909AC-511B-4039-9EC6-DCE810358B2C}" sibTransId="{4B27413C-76B1-4609-9863-CD0A55F3493F}"/>
    <dgm:cxn modelId="{8A8AECD4-3356-4F8C-B2EF-90377647A160}" type="presOf" srcId="{7A1F59B7-CCAA-40F6-BB23-F2B6AD3AAAED}" destId="{E8DB983E-7C47-4920-9FC0-130E9B2F731F}" srcOrd="0" destOrd="0" presId="urn:microsoft.com/office/officeart/2008/layout/PictureAccentList"/>
    <dgm:cxn modelId="{0B88E04B-56CC-44D9-9152-0B5AA281B21D}" type="presOf" srcId="{E65E6C50-7833-4B80-A4E8-41F35BCD9D1A}" destId="{604F29DC-B6C1-4448-AD02-BBE25C331508}" srcOrd="0" destOrd="0" presId="urn:microsoft.com/office/officeart/2008/layout/PictureAccentList"/>
    <dgm:cxn modelId="{BE348E2D-875B-46D6-8390-0E6EE1E812AF}" type="presParOf" srcId="{604F29DC-B6C1-4448-AD02-BBE25C331508}" destId="{B01AF4A5-281B-4472-B87B-C15DDE2DA837}" srcOrd="0" destOrd="0" presId="urn:microsoft.com/office/officeart/2008/layout/PictureAccentList"/>
    <dgm:cxn modelId="{517984CD-C64B-4988-B1A9-12C199E3BA4E}" type="presParOf" srcId="{B01AF4A5-281B-4472-B87B-C15DDE2DA837}" destId="{8A3906FE-0AF4-4B54-952A-9628F5733D64}" srcOrd="0" destOrd="0" presId="urn:microsoft.com/office/officeart/2008/layout/PictureAccentList"/>
    <dgm:cxn modelId="{DE4E96A4-DC93-4AE4-B004-255F42AB8924}" type="presParOf" srcId="{8A3906FE-0AF4-4B54-952A-9628F5733D64}" destId="{7FDD6C24-844A-438B-94CA-4B1CBFE8DAE6}" srcOrd="0" destOrd="0" presId="urn:microsoft.com/office/officeart/2008/layout/PictureAccentList"/>
    <dgm:cxn modelId="{CBC02B00-0F1A-448B-B80F-4BB825BA6B9B}" type="presParOf" srcId="{B01AF4A5-281B-4472-B87B-C15DDE2DA837}" destId="{7EBC9E12-CD83-4798-A5BF-9F69B2F60926}" srcOrd="1" destOrd="0" presId="urn:microsoft.com/office/officeart/2008/layout/PictureAccentList"/>
    <dgm:cxn modelId="{BC6559C7-7200-4DF3-8749-B1AE9C80A716}" type="presParOf" srcId="{7EBC9E12-CD83-4798-A5BF-9F69B2F60926}" destId="{10583EC7-66C3-43C6-A870-918E268A4ED5}" srcOrd="0" destOrd="0" presId="urn:microsoft.com/office/officeart/2008/layout/PictureAccentList"/>
    <dgm:cxn modelId="{C543AB28-AB8A-4B06-8C2B-848517975FEE}" type="presParOf" srcId="{10583EC7-66C3-43C6-A870-918E268A4ED5}" destId="{EEEB34DB-616F-49A3-9FCB-78B17BA22B5B}" srcOrd="0" destOrd="0" presId="urn:microsoft.com/office/officeart/2008/layout/PictureAccentList"/>
    <dgm:cxn modelId="{9A242A97-84E7-42EC-9559-E6574F1E9804}" type="presParOf" srcId="{10583EC7-66C3-43C6-A870-918E268A4ED5}" destId="{98820731-A6C5-4FD6-8EA5-E3EEACC33CFC}" srcOrd="1" destOrd="0" presId="urn:microsoft.com/office/officeart/2008/layout/PictureAccentList"/>
    <dgm:cxn modelId="{21568C4F-C12B-4F43-899D-BFCA4936A916}" type="presParOf" srcId="{7EBC9E12-CD83-4798-A5BF-9F69B2F60926}" destId="{83878397-5D0C-46B5-B580-D946E7125287}" srcOrd="1" destOrd="0" presId="urn:microsoft.com/office/officeart/2008/layout/PictureAccentList"/>
    <dgm:cxn modelId="{E8CF24A6-D915-49B8-B728-6A6291D69352}" type="presParOf" srcId="{83878397-5D0C-46B5-B580-D946E7125287}" destId="{FCBF1658-71AF-4216-98DC-ED32B2BE4729}" srcOrd="0" destOrd="0" presId="urn:microsoft.com/office/officeart/2008/layout/PictureAccentList"/>
    <dgm:cxn modelId="{A9FFBE06-A92F-4332-B2ED-B098985CB781}" type="presParOf" srcId="{83878397-5D0C-46B5-B580-D946E7125287}" destId="{E8DB983E-7C47-4920-9FC0-130E9B2F731F}"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E0E778-75B5-4ABD-B3E6-5AF20C0FFCC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1C6E2395-D115-419C-A099-527285E02804}">
      <dgm:prSet phldrT="[Text]" custT="1"/>
      <dgm:spPr>
        <a:solidFill>
          <a:srgbClr val="00B0F0"/>
        </a:solidFill>
      </dgm:spPr>
      <dgm:t>
        <a:bodyPr/>
        <a:lstStyle/>
        <a:p>
          <a:r>
            <a:rPr lang="de-DE" sz="1400" b="1" dirty="0" smtClean="0">
              <a:solidFill>
                <a:schemeClr val="bg1"/>
              </a:solidFill>
            </a:rPr>
            <a:t>Pädagogische </a:t>
          </a:r>
          <a:r>
            <a:rPr lang="de-DE" sz="1400" b="1" dirty="0" err="1" smtClean="0">
              <a:solidFill>
                <a:schemeClr val="bg1"/>
              </a:solidFill>
            </a:rPr>
            <a:t>Korpusanwendungen</a:t>
          </a:r>
          <a:endParaRPr lang="de-DE" sz="1400" b="1" dirty="0">
            <a:solidFill>
              <a:schemeClr val="bg1"/>
            </a:solidFill>
          </a:endParaRPr>
        </a:p>
      </dgm:t>
    </dgm:pt>
    <dgm:pt modelId="{024BE5DB-8609-4F7C-BDD7-9A315904867F}" type="parTrans" cxnId="{D9A1E347-DD6F-4972-853A-E3132B8DCB4E}">
      <dgm:prSet/>
      <dgm:spPr/>
      <dgm:t>
        <a:bodyPr/>
        <a:lstStyle/>
        <a:p>
          <a:endParaRPr lang="de-DE" sz="3200"/>
        </a:p>
      </dgm:t>
    </dgm:pt>
    <dgm:pt modelId="{D5BCB653-0822-4BD6-8C76-DE1B07EB6B4D}" type="sibTrans" cxnId="{D9A1E347-DD6F-4972-853A-E3132B8DCB4E}">
      <dgm:prSet/>
      <dgm:spPr/>
      <dgm:t>
        <a:bodyPr/>
        <a:lstStyle/>
        <a:p>
          <a:endParaRPr lang="de-DE" sz="3200"/>
        </a:p>
      </dgm:t>
    </dgm:pt>
    <dgm:pt modelId="{42965A02-4746-467F-83B8-05D8454E29E0}" type="asst">
      <dgm:prSet phldrT="[Text]" custT="1"/>
      <dgm:spPr>
        <a:solidFill>
          <a:srgbClr val="00B0F0"/>
        </a:solidFill>
      </dgm:spPr>
      <dgm:t>
        <a:bodyPr/>
        <a:lstStyle/>
        <a:p>
          <a:r>
            <a:rPr lang="de-DE" sz="1400" b="1" dirty="0" smtClean="0">
              <a:solidFill>
                <a:schemeClr val="bg1"/>
              </a:solidFill>
            </a:rPr>
            <a:t>Indirekte</a:t>
          </a:r>
          <a:r>
            <a:rPr lang="de-DE" sz="1400" dirty="0" smtClean="0">
              <a:solidFill>
                <a:schemeClr val="bg1"/>
              </a:solidFill>
            </a:rPr>
            <a:t> Anwendungen (Forschen &amp; Materialentwicklung)</a:t>
          </a:r>
          <a:endParaRPr lang="de-DE" sz="1400" dirty="0">
            <a:solidFill>
              <a:schemeClr val="bg1"/>
            </a:solidFill>
          </a:endParaRPr>
        </a:p>
      </dgm:t>
    </dgm:pt>
    <dgm:pt modelId="{032463EA-D9D8-4EC9-B2CC-4B52025276D2}" type="parTrans" cxnId="{0FE6D21D-E5B4-4719-99F1-D3BC20B0B00B}">
      <dgm:prSet/>
      <dgm:spPr>
        <a:solidFill>
          <a:srgbClr val="00B0F0"/>
        </a:solidFill>
      </dgm:spPr>
      <dgm:t>
        <a:bodyPr/>
        <a:lstStyle/>
        <a:p>
          <a:endParaRPr lang="de-DE" sz="1400">
            <a:solidFill>
              <a:schemeClr val="bg1"/>
            </a:solidFill>
          </a:endParaRPr>
        </a:p>
      </dgm:t>
    </dgm:pt>
    <dgm:pt modelId="{91489660-8B8C-4F9C-BBA7-F8CF0AD5CF0B}" type="sibTrans" cxnId="{0FE6D21D-E5B4-4719-99F1-D3BC20B0B00B}">
      <dgm:prSet/>
      <dgm:spPr/>
      <dgm:t>
        <a:bodyPr/>
        <a:lstStyle/>
        <a:p>
          <a:endParaRPr lang="de-DE" sz="3200"/>
        </a:p>
      </dgm:t>
    </dgm:pt>
    <dgm:pt modelId="{397DC7CE-148C-4A12-86CF-DE76D68AD9B9}">
      <dgm:prSet phldrT="[Text]" custT="1"/>
      <dgm:spPr>
        <a:solidFill>
          <a:srgbClr val="00B0F0"/>
        </a:solidFill>
      </dgm:spPr>
      <dgm:t>
        <a:bodyPr/>
        <a:lstStyle/>
        <a:p>
          <a:r>
            <a:rPr lang="de-DE" sz="1400" dirty="0" smtClean="0">
              <a:solidFill>
                <a:schemeClr val="bg1"/>
              </a:solidFill>
            </a:rPr>
            <a:t>Wirkung auf Lehrplan</a:t>
          </a:r>
          <a:endParaRPr lang="de-DE" sz="1400" dirty="0">
            <a:solidFill>
              <a:schemeClr val="bg1"/>
            </a:solidFill>
          </a:endParaRPr>
        </a:p>
      </dgm:t>
    </dgm:pt>
    <dgm:pt modelId="{98DEA8DA-C274-44F8-A72D-CB552DF2A368}" type="parTrans" cxnId="{461CD9F9-3AB1-48E2-95CB-512D8E41CDF0}">
      <dgm:prSet/>
      <dgm:spPr>
        <a:solidFill>
          <a:srgbClr val="00B0F0"/>
        </a:solidFill>
      </dgm:spPr>
      <dgm:t>
        <a:bodyPr/>
        <a:lstStyle/>
        <a:p>
          <a:endParaRPr lang="de-DE" sz="1400">
            <a:solidFill>
              <a:schemeClr val="bg1"/>
            </a:solidFill>
          </a:endParaRPr>
        </a:p>
      </dgm:t>
    </dgm:pt>
    <dgm:pt modelId="{DAF93C40-07DA-49DB-A774-8F22FC869B6B}" type="sibTrans" cxnId="{461CD9F9-3AB1-48E2-95CB-512D8E41CDF0}">
      <dgm:prSet/>
      <dgm:spPr/>
      <dgm:t>
        <a:bodyPr/>
        <a:lstStyle/>
        <a:p>
          <a:endParaRPr lang="de-DE" sz="3200"/>
        </a:p>
      </dgm:t>
    </dgm:pt>
    <dgm:pt modelId="{6329F810-8884-471C-A586-CD8491EFD2F1}">
      <dgm:prSet phldrT="[Text]" custT="1"/>
      <dgm:spPr>
        <a:solidFill>
          <a:srgbClr val="00B0F0"/>
        </a:solidFill>
      </dgm:spPr>
      <dgm:t>
        <a:bodyPr/>
        <a:lstStyle/>
        <a:p>
          <a:r>
            <a:rPr lang="de-DE" sz="1400" dirty="0" smtClean="0">
              <a:solidFill>
                <a:schemeClr val="bg1"/>
              </a:solidFill>
            </a:rPr>
            <a:t>Wirkung auf Referenzwerke und Lehrmaterialien</a:t>
          </a:r>
          <a:endParaRPr lang="de-DE" sz="1400" dirty="0">
            <a:solidFill>
              <a:schemeClr val="bg1"/>
            </a:solidFill>
          </a:endParaRPr>
        </a:p>
      </dgm:t>
    </dgm:pt>
    <dgm:pt modelId="{F95AF787-64FA-4DB4-958A-C3C234B94149}" type="parTrans" cxnId="{89E7FEB1-A54F-4856-9038-ABFB40BB525C}">
      <dgm:prSet/>
      <dgm:spPr>
        <a:solidFill>
          <a:srgbClr val="00B0F0"/>
        </a:solidFill>
      </dgm:spPr>
      <dgm:t>
        <a:bodyPr/>
        <a:lstStyle/>
        <a:p>
          <a:endParaRPr lang="de-DE" sz="1400">
            <a:solidFill>
              <a:schemeClr val="bg1"/>
            </a:solidFill>
          </a:endParaRPr>
        </a:p>
      </dgm:t>
    </dgm:pt>
    <dgm:pt modelId="{875C52FA-B2C1-45A0-B6A1-EBF1ED84834F}" type="sibTrans" cxnId="{89E7FEB1-A54F-4856-9038-ABFB40BB525C}">
      <dgm:prSet/>
      <dgm:spPr/>
      <dgm:t>
        <a:bodyPr/>
        <a:lstStyle/>
        <a:p>
          <a:endParaRPr lang="de-DE" sz="3200"/>
        </a:p>
      </dgm:t>
    </dgm:pt>
    <dgm:pt modelId="{0E17BBF6-A507-4800-A123-7B317EA818F9}">
      <dgm:prSet phldrT="[Text]" custT="1"/>
      <dgm:spPr>
        <a:solidFill>
          <a:srgbClr val="00B0F0"/>
        </a:solidFill>
      </dgm:spPr>
      <dgm:t>
        <a:bodyPr/>
        <a:lstStyle/>
        <a:p>
          <a:r>
            <a:rPr lang="de-DE" sz="1400" dirty="0" smtClean="0">
              <a:solidFill>
                <a:schemeClr val="bg1"/>
              </a:solidFill>
            </a:rPr>
            <a:t>Lehrer-Korpus-Interaktion</a:t>
          </a:r>
          <a:endParaRPr lang="de-DE" sz="1400" dirty="0">
            <a:solidFill>
              <a:schemeClr val="bg1"/>
            </a:solidFill>
          </a:endParaRPr>
        </a:p>
      </dgm:t>
    </dgm:pt>
    <dgm:pt modelId="{F57B72D1-D475-4596-AE23-5428AD609AB7}" type="parTrans" cxnId="{15F32451-E0AC-40D2-8516-7E23E227B905}">
      <dgm:prSet/>
      <dgm:spPr>
        <a:solidFill>
          <a:srgbClr val="00B0F0"/>
        </a:solidFill>
      </dgm:spPr>
      <dgm:t>
        <a:bodyPr/>
        <a:lstStyle/>
        <a:p>
          <a:endParaRPr lang="de-DE" sz="1400">
            <a:solidFill>
              <a:schemeClr val="bg1"/>
            </a:solidFill>
          </a:endParaRPr>
        </a:p>
      </dgm:t>
    </dgm:pt>
    <dgm:pt modelId="{3C146E77-B16C-4F31-B99E-3F3125DA7C81}" type="sibTrans" cxnId="{15F32451-E0AC-40D2-8516-7E23E227B905}">
      <dgm:prSet/>
      <dgm:spPr/>
      <dgm:t>
        <a:bodyPr/>
        <a:lstStyle/>
        <a:p>
          <a:endParaRPr lang="de-DE" sz="3200"/>
        </a:p>
      </dgm:t>
    </dgm:pt>
    <dgm:pt modelId="{E724988A-662A-4255-A6BA-2F5AE7248CE7}" type="asst">
      <dgm:prSet phldrT="[Text]" custT="1"/>
      <dgm:spPr>
        <a:solidFill>
          <a:srgbClr val="00B0F0"/>
        </a:solidFill>
      </dgm:spPr>
      <dgm:t>
        <a:bodyPr/>
        <a:lstStyle/>
        <a:p>
          <a:r>
            <a:rPr lang="de-DE" sz="1400" b="1" dirty="0" smtClean="0">
              <a:solidFill>
                <a:schemeClr val="bg1"/>
              </a:solidFill>
            </a:rPr>
            <a:t>Direkte</a:t>
          </a:r>
          <a:r>
            <a:rPr lang="de-DE" sz="1400" dirty="0" smtClean="0">
              <a:solidFill>
                <a:schemeClr val="bg1"/>
              </a:solidFill>
            </a:rPr>
            <a:t> Anwendungen (Lerner und Lehrer – ‚</a:t>
          </a:r>
          <a:r>
            <a:rPr lang="de-DE" sz="1400" dirty="0" err="1" smtClean="0">
              <a:solidFill>
                <a:schemeClr val="bg1"/>
              </a:solidFill>
            </a:rPr>
            <a:t>data-driven</a:t>
          </a:r>
          <a:r>
            <a:rPr lang="de-DE" sz="1400" dirty="0" smtClean="0">
              <a:solidFill>
                <a:schemeClr val="bg1"/>
              </a:solidFill>
            </a:rPr>
            <a:t> </a:t>
          </a:r>
          <a:r>
            <a:rPr lang="de-DE" sz="1400" dirty="0" err="1" smtClean="0">
              <a:solidFill>
                <a:schemeClr val="bg1"/>
              </a:solidFill>
            </a:rPr>
            <a:t>learning</a:t>
          </a:r>
          <a:r>
            <a:rPr lang="de-DE" sz="1400" dirty="0" smtClean="0">
              <a:solidFill>
                <a:schemeClr val="bg1"/>
              </a:solidFill>
            </a:rPr>
            <a:t>‘)</a:t>
          </a:r>
          <a:endParaRPr lang="de-DE" sz="1400" dirty="0">
            <a:solidFill>
              <a:schemeClr val="bg1"/>
            </a:solidFill>
          </a:endParaRPr>
        </a:p>
      </dgm:t>
    </dgm:pt>
    <dgm:pt modelId="{231D705D-D5D7-4495-8468-25A1F1B4C4AC}" type="parTrans" cxnId="{E230E6CB-F018-4B68-BDD0-BEFAA0CBE4A3}">
      <dgm:prSet/>
      <dgm:spPr>
        <a:solidFill>
          <a:srgbClr val="00B0F0"/>
        </a:solidFill>
      </dgm:spPr>
      <dgm:t>
        <a:bodyPr/>
        <a:lstStyle/>
        <a:p>
          <a:endParaRPr lang="de-DE" sz="1400">
            <a:solidFill>
              <a:schemeClr val="bg1"/>
            </a:solidFill>
          </a:endParaRPr>
        </a:p>
      </dgm:t>
    </dgm:pt>
    <dgm:pt modelId="{9F074E8A-5EB6-43D2-933B-D7395518AE9C}" type="sibTrans" cxnId="{E230E6CB-F018-4B68-BDD0-BEFAA0CBE4A3}">
      <dgm:prSet/>
      <dgm:spPr/>
      <dgm:t>
        <a:bodyPr/>
        <a:lstStyle/>
        <a:p>
          <a:endParaRPr lang="de-DE" sz="3200"/>
        </a:p>
      </dgm:t>
    </dgm:pt>
    <dgm:pt modelId="{4F50339F-5DE1-4AE2-BBC7-781F2225C9BF}">
      <dgm:prSet phldrT="[Text]" custT="1"/>
      <dgm:spPr>
        <a:solidFill>
          <a:srgbClr val="00B0F0"/>
        </a:solidFill>
      </dgm:spPr>
      <dgm:t>
        <a:bodyPr/>
        <a:lstStyle/>
        <a:p>
          <a:endParaRPr lang="de-DE" sz="1400" dirty="0" smtClean="0">
            <a:solidFill>
              <a:schemeClr val="bg1"/>
            </a:solidFill>
          </a:endParaRPr>
        </a:p>
        <a:p>
          <a:r>
            <a:rPr lang="de-DE" sz="1400" dirty="0" smtClean="0">
              <a:solidFill>
                <a:schemeClr val="bg1"/>
              </a:solidFill>
            </a:rPr>
            <a:t>Lerner-Korpus-Interaktion</a:t>
          </a:r>
        </a:p>
        <a:p>
          <a:endParaRPr lang="de-DE" sz="1400" dirty="0">
            <a:solidFill>
              <a:schemeClr val="bg1"/>
            </a:solidFill>
          </a:endParaRPr>
        </a:p>
      </dgm:t>
    </dgm:pt>
    <dgm:pt modelId="{45387982-DA7B-4999-B1E6-0194376B4E2B}" type="parTrans" cxnId="{E3152420-9F36-4321-892A-C9054DD69473}">
      <dgm:prSet/>
      <dgm:spPr>
        <a:solidFill>
          <a:srgbClr val="00B0F0"/>
        </a:solidFill>
      </dgm:spPr>
      <dgm:t>
        <a:bodyPr/>
        <a:lstStyle/>
        <a:p>
          <a:endParaRPr lang="de-DE" sz="1400">
            <a:solidFill>
              <a:schemeClr val="bg1"/>
            </a:solidFill>
          </a:endParaRPr>
        </a:p>
      </dgm:t>
    </dgm:pt>
    <dgm:pt modelId="{69D9C776-DFC3-4D34-8D1A-3BCA907E350A}" type="sibTrans" cxnId="{E3152420-9F36-4321-892A-C9054DD69473}">
      <dgm:prSet/>
      <dgm:spPr/>
      <dgm:t>
        <a:bodyPr/>
        <a:lstStyle/>
        <a:p>
          <a:endParaRPr lang="de-DE" sz="3200"/>
        </a:p>
      </dgm:t>
    </dgm:pt>
    <dgm:pt modelId="{C1A5AEA6-040B-4DF4-A65E-38B28E1622B2}" type="pres">
      <dgm:prSet presAssocID="{1FE0E778-75B5-4ABD-B3E6-5AF20C0FFCC6}" presName="hierChild1" presStyleCnt="0">
        <dgm:presLayoutVars>
          <dgm:orgChart val="1"/>
          <dgm:chPref val="1"/>
          <dgm:dir/>
          <dgm:animOne val="branch"/>
          <dgm:animLvl val="lvl"/>
          <dgm:resizeHandles/>
        </dgm:presLayoutVars>
      </dgm:prSet>
      <dgm:spPr/>
      <dgm:t>
        <a:bodyPr/>
        <a:lstStyle/>
        <a:p>
          <a:endParaRPr lang="de-DE"/>
        </a:p>
      </dgm:t>
    </dgm:pt>
    <dgm:pt modelId="{E222C692-EAA5-4FF3-A2F3-F6AA3DF6600A}" type="pres">
      <dgm:prSet presAssocID="{1C6E2395-D115-419C-A099-527285E02804}" presName="hierRoot1" presStyleCnt="0">
        <dgm:presLayoutVars>
          <dgm:hierBranch val="init"/>
        </dgm:presLayoutVars>
      </dgm:prSet>
      <dgm:spPr/>
    </dgm:pt>
    <dgm:pt modelId="{DCE433F4-06F9-47E7-8258-5FFE9837684D}" type="pres">
      <dgm:prSet presAssocID="{1C6E2395-D115-419C-A099-527285E02804}" presName="rootComposite1" presStyleCnt="0"/>
      <dgm:spPr/>
    </dgm:pt>
    <dgm:pt modelId="{021E1079-EAD6-4876-AAA4-C67EFF0A964E}" type="pres">
      <dgm:prSet presAssocID="{1C6E2395-D115-419C-A099-527285E02804}" presName="rootText1" presStyleLbl="node0" presStyleIdx="0" presStyleCnt="1" custScaleX="138854" custLinFactNeighborX="727" custLinFactNeighborY="5858">
        <dgm:presLayoutVars>
          <dgm:chPref val="3"/>
        </dgm:presLayoutVars>
      </dgm:prSet>
      <dgm:spPr/>
      <dgm:t>
        <a:bodyPr/>
        <a:lstStyle/>
        <a:p>
          <a:endParaRPr lang="de-DE"/>
        </a:p>
      </dgm:t>
    </dgm:pt>
    <dgm:pt modelId="{8617152B-23E8-49A3-AFD1-EF93BCAB7276}" type="pres">
      <dgm:prSet presAssocID="{1C6E2395-D115-419C-A099-527285E02804}" presName="rootConnector1" presStyleLbl="node1" presStyleIdx="0" presStyleCnt="0"/>
      <dgm:spPr/>
      <dgm:t>
        <a:bodyPr/>
        <a:lstStyle/>
        <a:p>
          <a:endParaRPr lang="de-DE"/>
        </a:p>
      </dgm:t>
    </dgm:pt>
    <dgm:pt modelId="{92A2C9C8-D024-4060-BDFA-67E0FE66C38A}" type="pres">
      <dgm:prSet presAssocID="{1C6E2395-D115-419C-A099-527285E02804}" presName="hierChild2" presStyleCnt="0"/>
      <dgm:spPr/>
    </dgm:pt>
    <dgm:pt modelId="{AB11335C-0770-4258-8EFC-03A9A881E497}" type="pres">
      <dgm:prSet presAssocID="{98DEA8DA-C274-44F8-A72D-CB552DF2A368}" presName="Name37" presStyleLbl="parChTrans1D2" presStyleIdx="0" presStyleCnt="6"/>
      <dgm:spPr/>
      <dgm:t>
        <a:bodyPr/>
        <a:lstStyle/>
        <a:p>
          <a:endParaRPr lang="de-DE"/>
        </a:p>
      </dgm:t>
    </dgm:pt>
    <dgm:pt modelId="{90888EEB-1C9D-49EF-B7C0-C826F8CABDEF}" type="pres">
      <dgm:prSet presAssocID="{397DC7CE-148C-4A12-86CF-DE76D68AD9B9}" presName="hierRoot2" presStyleCnt="0">
        <dgm:presLayoutVars>
          <dgm:hierBranch val="init"/>
        </dgm:presLayoutVars>
      </dgm:prSet>
      <dgm:spPr/>
    </dgm:pt>
    <dgm:pt modelId="{436FE5F3-5A8A-4304-9FF4-873F8A4D714F}" type="pres">
      <dgm:prSet presAssocID="{397DC7CE-148C-4A12-86CF-DE76D68AD9B9}" presName="rootComposite" presStyleCnt="0"/>
      <dgm:spPr/>
    </dgm:pt>
    <dgm:pt modelId="{C9648342-6F08-438E-9161-42B5087A29FD}" type="pres">
      <dgm:prSet presAssocID="{397DC7CE-148C-4A12-86CF-DE76D68AD9B9}" presName="rootText" presStyleLbl="node2" presStyleIdx="0" presStyleCnt="4">
        <dgm:presLayoutVars>
          <dgm:chPref val="3"/>
        </dgm:presLayoutVars>
      </dgm:prSet>
      <dgm:spPr/>
      <dgm:t>
        <a:bodyPr/>
        <a:lstStyle/>
        <a:p>
          <a:endParaRPr lang="de-DE"/>
        </a:p>
      </dgm:t>
    </dgm:pt>
    <dgm:pt modelId="{D4B17456-3B03-4C5B-8EDA-862017BE98E3}" type="pres">
      <dgm:prSet presAssocID="{397DC7CE-148C-4A12-86CF-DE76D68AD9B9}" presName="rootConnector" presStyleLbl="node2" presStyleIdx="0" presStyleCnt="4"/>
      <dgm:spPr/>
      <dgm:t>
        <a:bodyPr/>
        <a:lstStyle/>
        <a:p>
          <a:endParaRPr lang="de-DE"/>
        </a:p>
      </dgm:t>
    </dgm:pt>
    <dgm:pt modelId="{CF9CA89E-84AE-4014-88F8-FFC63C49BDA4}" type="pres">
      <dgm:prSet presAssocID="{397DC7CE-148C-4A12-86CF-DE76D68AD9B9}" presName="hierChild4" presStyleCnt="0"/>
      <dgm:spPr/>
    </dgm:pt>
    <dgm:pt modelId="{CF44B8AF-692D-4371-8C26-6D66C33ED93A}" type="pres">
      <dgm:prSet presAssocID="{397DC7CE-148C-4A12-86CF-DE76D68AD9B9}" presName="hierChild5" presStyleCnt="0"/>
      <dgm:spPr/>
    </dgm:pt>
    <dgm:pt modelId="{D531C881-EF15-4743-B9EE-49237EF1DAB0}" type="pres">
      <dgm:prSet presAssocID="{F95AF787-64FA-4DB4-958A-C3C234B94149}" presName="Name37" presStyleLbl="parChTrans1D2" presStyleIdx="1" presStyleCnt="6"/>
      <dgm:spPr/>
      <dgm:t>
        <a:bodyPr/>
        <a:lstStyle/>
        <a:p>
          <a:endParaRPr lang="de-DE"/>
        </a:p>
      </dgm:t>
    </dgm:pt>
    <dgm:pt modelId="{016CEBB0-2625-49FE-8A8E-55DCAB69FFE4}" type="pres">
      <dgm:prSet presAssocID="{6329F810-8884-471C-A586-CD8491EFD2F1}" presName="hierRoot2" presStyleCnt="0">
        <dgm:presLayoutVars>
          <dgm:hierBranch val="init"/>
        </dgm:presLayoutVars>
      </dgm:prSet>
      <dgm:spPr/>
    </dgm:pt>
    <dgm:pt modelId="{2E9661F9-DC99-4793-AB0D-A4B271E638E5}" type="pres">
      <dgm:prSet presAssocID="{6329F810-8884-471C-A586-CD8491EFD2F1}" presName="rootComposite" presStyleCnt="0"/>
      <dgm:spPr/>
    </dgm:pt>
    <dgm:pt modelId="{B68ED0A1-1854-4C83-A5D9-3195C75B0BF5}" type="pres">
      <dgm:prSet presAssocID="{6329F810-8884-471C-A586-CD8491EFD2F1}" presName="rootText" presStyleLbl="node2" presStyleIdx="1" presStyleCnt="4">
        <dgm:presLayoutVars>
          <dgm:chPref val="3"/>
        </dgm:presLayoutVars>
      </dgm:prSet>
      <dgm:spPr/>
      <dgm:t>
        <a:bodyPr/>
        <a:lstStyle/>
        <a:p>
          <a:endParaRPr lang="de-DE"/>
        </a:p>
      </dgm:t>
    </dgm:pt>
    <dgm:pt modelId="{8D41C2B5-1CF1-44AA-BAF3-9E59F04E48C7}" type="pres">
      <dgm:prSet presAssocID="{6329F810-8884-471C-A586-CD8491EFD2F1}" presName="rootConnector" presStyleLbl="node2" presStyleIdx="1" presStyleCnt="4"/>
      <dgm:spPr/>
      <dgm:t>
        <a:bodyPr/>
        <a:lstStyle/>
        <a:p>
          <a:endParaRPr lang="de-DE"/>
        </a:p>
      </dgm:t>
    </dgm:pt>
    <dgm:pt modelId="{6928F4CD-F130-4CB0-8716-183403294A09}" type="pres">
      <dgm:prSet presAssocID="{6329F810-8884-471C-A586-CD8491EFD2F1}" presName="hierChild4" presStyleCnt="0"/>
      <dgm:spPr/>
    </dgm:pt>
    <dgm:pt modelId="{CA92A645-D4B8-456A-841A-92D157A3473F}" type="pres">
      <dgm:prSet presAssocID="{6329F810-8884-471C-A586-CD8491EFD2F1}" presName="hierChild5" presStyleCnt="0"/>
      <dgm:spPr/>
    </dgm:pt>
    <dgm:pt modelId="{B7C15297-EEE6-4D5A-888E-5E4F4F766DBF}" type="pres">
      <dgm:prSet presAssocID="{F57B72D1-D475-4596-AE23-5428AD609AB7}" presName="Name37" presStyleLbl="parChTrans1D2" presStyleIdx="2" presStyleCnt="6"/>
      <dgm:spPr/>
      <dgm:t>
        <a:bodyPr/>
        <a:lstStyle/>
        <a:p>
          <a:endParaRPr lang="de-DE"/>
        </a:p>
      </dgm:t>
    </dgm:pt>
    <dgm:pt modelId="{7D9F9371-0FEB-4D59-BF0D-FF11CB8D6F20}" type="pres">
      <dgm:prSet presAssocID="{0E17BBF6-A507-4800-A123-7B317EA818F9}" presName="hierRoot2" presStyleCnt="0">
        <dgm:presLayoutVars>
          <dgm:hierBranch val="init"/>
        </dgm:presLayoutVars>
      </dgm:prSet>
      <dgm:spPr/>
    </dgm:pt>
    <dgm:pt modelId="{2C7CB782-6249-4A0C-99EA-1031F1E66A33}" type="pres">
      <dgm:prSet presAssocID="{0E17BBF6-A507-4800-A123-7B317EA818F9}" presName="rootComposite" presStyleCnt="0"/>
      <dgm:spPr/>
    </dgm:pt>
    <dgm:pt modelId="{F63B2E6F-C343-4E1E-835E-AB9EEEC65DD0}" type="pres">
      <dgm:prSet presAssocID="{0E17BBF6-A507-4800-A123-7B317EA818F9}" presName="rootText" presStyleLbl="node2" presStyleIdx="2" presStyleCnt="4">
        <dgm:presLayoutVars>
          <dgm:chPref val="3"/>
        </dgm:presLayoutVars>
      </dgm:prSet>
      <dgm:spPr/>
      <dgm:t>
        <a:bodyPr/>
        <a:lstStyle/>
        <a:p>
          <a:endParaRPr lang="de-DE"/>
        </a:p>
      </dgm:t>
    </dgm:pt>
    <dgm:pt modelId="{6E80DB60-EB7B-43BD-B693-7081C03FB801}" type="pres">
      <dgm:prSet presAssocID="{0E17BBF6-A507-4800-A123-7B317EA818F9}" presName="rootConnector" presStyleLbl="node2" presStyleIdx="2" presStyleCnt="4"/>
      <dgm:spPr/>
      <dgm:t>
        <a:bodyPr/>
        <a:lstStyle/>
        <a:p>
          <a:endParaRPr lang="de-DE"/>
        </a:p>
      </dgm:t>
    </dgm:pt>
    <dgm:pt modelId="{4ECA86AA-05BA-4289-9C45-F4BF30E3F135}" type="pres">
      <dgm:prSet presAssocID="{0E17BBF6-A507-4800-A123-7B317EA818F9}" presName="hierChild4" presStyleCnt="0"/>
      <dgm:spPr/>
    </dgm:pt>
    <dgm:pt modelId="{B17D8F3E-0AC0-4D46-B411-504C15C894F6}" type="pres">
      <dgm:prSet presAssocID="{0E17BBF6-A507-4800-A123-7B317EA818F9}" presName="hierChild5" presStyleCnt="0"/>
      <dgm:spPr/>
    </dgm:pt>
    <dgm:pt modelId="{158DE6FE-8CC9-473B-9ED5-D5578CA09F2B}" type="pres">
      <dgm:prSet presAssocID="{45387982-DA7B-4999-B1E6-0194376B4E2B}" presName="Name37" presStyleLbl="parChTrans1D2" presStyleIdx="3" presStyleCnt="6"/>
      <dgm:spPr/>
      <dgm:t>
        <a:bodyPr/>
        <a:lstStyle/>
        <a:p>
          <a:endParaRPr lang="de-DE"/>
        </a:p>
      </dgm:t>
    </dgm:pt>
    <dgm:pt modelId="{D762BB2B-1AFC-4463-8CD8-E72045DFCDD4}" type="pres">
      <dgm:prSet presAssocID="{4F50339F-5DE1-4AE2-BBC7-781F2225C9BF}" presName="hierRoot2" presStyleCnt="0">
        <dgm:presLayoutVars>
          <dgm:hierBranch val="init"/>
        </dgm:presLayoutVars>
      </dgm:prSet>
      <dgm:spPr/>
    </dgm:pt>
    <dgm:pt modelId="{47D759B9-6577-4E66-BCB0-7C04C8C7A7C8}" type="pres">
      <dgm:prSet presAssocID="{4F50339F-5DE1-4AE2-BBC7-781F2225C9BF}" presName="rootComposite" presStyleCnt="0"/>
      <dgm:spPr/>
    </dgm:pt>
    <dgm:pt modelId="{A8511608-8591-475F-AC0F-DB741D81AEB6}" type="pres">
      <dgm:prSet presAssocID="{4F50339F-5DE1-4AE2-BBC7-781F2225C9BF}" presName="rootText" presStyleLbl="node2" presStyleIdx="3" presStyleCnt="4">
        <dgm:presLayoutVars>
          <dgm:chPref val="3"/>
        </dgm:presLayoutVars>
      </dgm:prSet>
      <dgm:spPr/>
      <dgm:t>
        <a:bodyPr/>
        <a:lstStyle/>
        <a:p>
          <a:endParaRPr lang="de-DE"/>
        </a:p>
      </dgm:t>
    </dgm:pt>
    <dgm:pt modelId="{B7279CC7-DE64-4F15-A8BD-F9280AB1017E}" type="pres">
      <dgm:prSet presAssocID="{4F50339F-5DE1-4AE2-BBC7-781F2225C9BF}" presName="rootConnector" presStyleLbl="node2" presStyleIdx="3" presStyleCnt="4"/>
      <dgm:spPr/>
      <dgm:t>
        <a:bodyPr/>
        <a:lstStyle/>
        <a:p>
          <a:endParaRPr lang="de-DE"/>
        </a:p>
      </dgm:t>
    </dgm:pt>
    <dgm:pt modelId="{C9A087BE-C643-48D7-9D9E-8D60F8C719ED}" type="pres">
      <dgm:prSet presAssocID="{4F50339F-5DE1-4AE2-BBC7-781F2225C9BF}" presName="hierChild4" presStyleCnt="0"/>
      <dgm:spPr/>
    </dgm:pt>
    <dgm:pt modelId="{400B24AC-1939-41CD-A6E5-B3149BCC6443}" type="pres">
      <dgm:prSet presAssocID="{4F50339F-5DE1-4AE2-BBC7-781F2225C9BF}" presName="hierChild5" presStyleCnt="0"/>
      <dgm:spPr/>
    </dgm:pt>
    <dgm:pt modelId="{74F03588-66B7-4F81-BB91-3D06DE075404}" type="pres">
      <dgm:prSet presAssocID="{1C6E2395-D115-419C-A099-527285E02804}" presName="hierChild3" presStyleCnt="0"/>
      <dgm:spPr/>
    </dgm:pt>
    <dgm:pt modelId="{1EECDDBC-6BF3-48A5-9C61-726E5FD99EC6}" type="pres">
      <dgm:prSet presAssocID="{032463EA-D9D8-4EC9-B2CC-4B52025276D2}" presName="Name111" presStyleLbl="parChTrans1D2" presStyleIdx="4" presStyleCnt="6"/>
      <dgm:spPr/>
      <dgm:t>
        <a:bodyPr/>
        <a:lstStyle/>
        <a:p>
          <a:endParaRPr lang="de-DE"/>
        </a:p>
      </dgm:t>
    </dgm:pt>
    <dgm:pt modelId="{06FB0E12-4B71-407D-A7FB-C8677401F19A}" type="pres">
      <dgm:prSet presAssocID="{42965A02-4746-467F-83B8-05D8454E29E0}" presName="hierRoot3" presStyleCnt="0">
        <dgm:presLayoutVars>
          <dgm:hierBranch val="init"/>
        </dgm:presLayoutVars>
      </dgm:prSet>
      <dgm:spPr/>
    </dgm:pt>
    <dgm:pt modelId="{9614DCBE-906F-4261-B276-5F2205164937}" type="pres">
      <dgm:prSet presAssocID="{42965A02-4746-467F-83B8-05D8454E29E0}" presName="rootComposite3" presStyleCnt="0"/>
      <dgm:spPr/>
    </dgm:pt>
    <dgm:pt modelId="{2B1D9DBF-6E89-4B60-83FC-3DE8C03E529D}" type="pres">
      <dgm:prSet presAssocID="{42965A02-4746-467F-83B8-05D8454E29E0}" presName="rootText3" presStyleLbl="asst1" presStyleIdx="0" presStyleCnt="2" custScaleX="173131">
        <dgm:presLayoutVars>
          <dgm:chPref val="3"/>
        </dgm:presLayoutVars>
      </dgm:prSet>
      <dgm:spPr/>
      <dgm:t>
        <a:bodyPr/>
        <a:lstStyle/>
        <a:p>
          <a:endParaRPr lang="de-DE"/>
        </a:p>
      </dgm:t>
    </dgm:pt>
    <dgm:pt modelId="{3F36101D-A1DF-428A-9189-2574603ACA10}" type="pres">
      <dgm:prSet presAssocID="{42965A02-4746-467F-83B8-05D8454E29E0}" presName="rootConnector3" presStyleLbl="asst1" presStyleIdx="0" presStyleCnt="2"/>
      <dgm:spPr/>
      <dgm:t>
        <a:bodyPr/>
        <a:lstStyle/>
        <a:p>
          <a:endParaRPr lang="de-DE"/>
        </a:p>
      </dgm:t>
    </dgm:pt>
    <dgm:pt modelId="{497CEAD6-A981-400A-A1FE-F099FDDF2539}" type="pres">
      <dgm:prSet presAssocID="{42965A02-4746-467F-83B8-05D8454E29E0}" presName="hierChild6" presStyleCnt="0"/>
      <dgm:spPr/>
    </dgm:pt>
    <dgm:pt modelId="{C6E20C1D-ED07-44C9-B136-7E5A31AF7E6F}" type="pres">
      <dgm:prSet presAssocID="{42965A02-4746-467F-83B8-05D8454E29E0}" presName="hierChild7" presStyleCnt="0"/>
      <dgm:spPr/>
    </dgm:pt>
    <dgm:pt modelId="{1A1ED696-1FA4-4B55-A12D-212E6421D906}" type="pres">
      <dgm:prSet presAssocID="{231D705D-D5D7-4495-8468-25A1F1B4C4AC}" presName="Name111" presStyleLbl="parChTrans1D2" presStyleIdx="5" presStyleCnt="6"/>
      <dgm:spPr/>
      <dgm:t>
        <a:bodyPr/>
        <a:lstStyle/>
        <a:p>
          <a:endParaRPr lang="de-DE"/>
        </a:p>
      </dgm:t>
    </dgm:pt>
    <dgm:pt modelId="{E11B2C0C-4247-4A9D-9B41-4E800AE950C3}" type="pres">
      <dgm:prSet presAssocID="{E724988A-662A-4255-A6BA-2F5AE7248CE7}" presName="hierRoot3" presStyleCnt="0">
        <dgm:presLayoutVars>
          <dgm:hierBranch val="init"/>
        </dgm:presLayoutVars>
      </dgm:prSet>
      <dgm:spPr/>
    </dgm:pt>
    <dgm:pt modelId="{5FB23A39-6340-411C-A64B-D72206B12DB7}" type="pres">
      <dgm:prSet presAssocID="{E724988A-662A-4255-A6BA-2F5AE7248CE7}" presName="rootComposite3" presStyleCnt="0"/>
      <dgm:spPr/>
    </dgm:pt>
    <dgm:pt modelId="{01CCFD77-845B-4B3B-B164-AF3A6BDFA4D2}" type="pres">
      <dgm:prSet presAssocID="{E724988A-662A-4255-A6BA-2F5AE7248CE7}" presName="rootText3" presStyleLbl="asst1" presStyleIdx="1" presStyleCnt="2" custScaleX="217697">
        <dgm:presLayoutVars>
          <dgm:chPref val="3"/>
        </dgm:presLayoutVars>
      </dgm:prSet>
      <dgm:spPr/>
      <dgm:t>
        <a:bodyPr/>
        <a:lstStyle/>
        <a:p>
          <a:endParaRPr lang="de-DE"/>
        </a:p>
      </dgm:t>
    </dgm:pt>
    <dgm:pt modelId="{34133565-8C4F-4273-AE88-9F89C5B0F798}" type="pres">
      <dgm:prSet presAssocID="{E724988A-662A-4255-A6BA-2F5AE7248CE7}" presName="rootConnector3" presStyleLbl="asst1" presStyleIdx="1" presStyleCnt="2"/>
      <dgm:spPr/>
      <dgm:t>
        <a:bodyPr/>
        <a:lstStyle/>
        <a:p>
          <a:endParaRPr lang="de-DE"/>
        </a:p>
      </dgm:t>
    </dgm:pt>
    <dgm:pt modelId="{71CEE317-0C5F-4547-9984-C2511D48637A}" type="pres">
      <dgm:prSet presAssocID="{E724988A-662A-4255-A6BA-2F5AE7248CE7}" presName="hierChild6" presStyleCnt="0"/>
      <dgm:spPr/>
    </dgm:pt>
    <dgm:pt modelId="{7617EEC3-0F54-43AF-B25D-D5F87C956DAD}" type="pres">
      <dgm:prSet presAssocID="{E724988A-662A-4255-A6BA-2F5AE7248CE7}" presName="hierChild7" presStyleCnt="0"/>
      <dgm:spPr/>
    </dgm:pt>
  </dgm:ptLst>
  <dgm:cxnLst>
    <dgm:cxn modelId="{E3152420-9F36-4321-892A-C9054DD69473}" srcId="{1C6E2395-D115-419C-A099-527285E02804}" destId="{4F50339F-5DE1-4AE2-BBC7-781F2225C9BF}" srcOrd="5" destOrd="0" parTransId="{45387982-DA7B-4999-B1E6-0194376B4E2B}" sibTransId="{69D9C776-DFC3-4D34-8D1A-3BCA907E350A}"/>
    <dgm:cxn modelId="{32326E56-426B-43C3-BE50-D40AA67AA0BF}" type="presOf" srcId="{032463EA-D9D8-4EC9-B2CC-4B52025276D2}" destId="{1EECDDBC-6BF3-48A5-9C61-726E5FD99EC6}" srcOrd="0" destOrd="0" presId="urn:microsoft.com/office/officeart/2005/8/layout/orgChart1"/>
    <dgm:cxn modelId="{EA1A3F5C-56A7-48C0-9E80-F4DD881A5079}" type="presOf" srcId="{42965A02-4746-467F-83B8-05D8454E29E0}" destId="{2B1D9DBF-6E89-4B60-83FC-3DE8C03E529D}" srcOrd="0" destOrd="0" presId="urn:microsoft.com/office/officeart/2005/8/layout/orgChart1"/>
    <dgm:cxn modelId="{E230E6CB-F018-4B68-BDD0-BEFAA0CBE4A3}" srcId="{1C6E2395-D115-419C-A099-527285E02804}" destId="{E724988A-662A-4255-A6BA-2F5AE7248CE7}" srcOrd="1" destOrd="0" parTransId="{231D705D-D5D7-4495-8468-25A1F1B4C4AC}" sibTransId="{9F074E8A-5EB6-43D2-933B-D7395518AE9C}"/>
    <dgm:cxn modelId="{32456F1A-D707-4665-9CCB-18134BE17D41}" type="presOf" srcId="{397DC7CE-148C-4A12-86CF-DE76D68AD9B9}" destId="{C9648342-6F08-438E-9161-42B5087A29FD}" srcOrd="0" destOrd="0" presId="urn:microsoft.com/office/officeart/2005/8/layout/orgChart1"/>
    <dgm:cxn modelId="{3DCE7B44-8C23-4718-9D8F-372CEB477B77}" type="presOf" srcId="{0E17BBF6-A507-4800-A123-7B317EA818F9}" destId="{F63B2E6F-C343-4E1E-835E-AB9EEEC65DD0}" srcOrd="0" destOrd="0" presId="urn:microsoft.com/office/officeart/2005/8/layout/orgChart1"/>
    <dgm:cxn modelId="{725275F7-8C79-430D-A359-E9DA6DA62A84}" type="presOf" srcId="{F95AF787-64FA-4DB4-958A-C3C234B94149}" destId="{D531C881-EF15-4743-B9EE-49237EF1DAB0}" srcOrd="0" destOrd="0" presId="urn:microsoft.com/office/officeart/2005/8/layout/orgChart1"/>
    <dgm:cxn modelId="{51DA4F77-EC05-4C6D-BB50-DC4E0DC3780C}" type="presOf" srcId="{231D705D-D5D7-4495-8468-25A1F1B4C4AC}" destId="{1A1ED696-1FA4-4B55-A12D-212E6421D906}" srcOrd="0" destOrd="0" presId="urn:microsoft.com/office/officeart/2005/8/layout/orgChart1"/>
    <dgm:cxn modelId="{A5F57897-5B99-4B6E-AA30-C00E0B67CB76}" type="presOf" srcId="{4F50339F-5DE1-4AE2-BBC7-781F2225C9BF}" destId="{B7279CC7-DE64-4F15-A8BD-F9280AB1017E}" srcOrd="1" destOrd="0" presId="urn:microsoft.com/office/officeart/2005/8/layout/orgChart1"/>
    <dgm:cxn modelId="{1EDF9221-02A4-4964-A5D8-5AA98BF77472}" type="presOf" srcId="{0E17BBF6-A507-4800-A123-7B317EA818F9}" destId="{6E80DB60-EB7B-43BD-B693-7081C03FB801}" srcOrd="1" destOrd="0" presId="urn:microsoft.com/office/officeart/2005/8/layout/orgChart1"/>
    <dgm:cxn modelId="{DE1AB01D-2918-4022-A93E-3CD6617DA6CD}" type="presOf" srcId="{1FE0E778-75B5-4ABD-B3E6-5AF20C0FFCC6}" destId="{C1A5AEA6-040B-4DF4-A65E-38B28E1622B2}" srcOrd="0" destOrd="0" presId="urn:microsoft.com/office/officeart/2005/8/layout/orgChart1"/>
    <dgm:cxn modelId="{89E7FEB1-A54F-4856-9038-ABFB40BB525C}" srcId="{1C6E2395-D115-419C-A099-527285E02804}" destId="{6329F810-8884-471C-A586-CD8491EFD2F1}" srcOrd="3" destOrd="0" parTransId="{F95AF787-64FA-4DB4-958A-C3C234B94149}" sibTransId="{875C52FA-B2C1-45A0-B6A1-EBF1ED84834F}"/>
    <dgm:cxn modelId="{A4D13806-D0B8-4239-83A3-525B8D5F72B8}" type="presOf" srcId="{4F50339F-5DE1-4AE2-BBC7-781F2225C9BF}" destId="{A8511608-8591-475F-AC0F-DB741D81AEB6}" srcOrd="0" destOrd="0" presId="urn:microsoft.com/office/officeart/2005/8/layout/orgChart1"/>
    <dgm:cxn modelId="{15F32451-E0AC-40D2-8516-7E23E227B905}" srcId="{1C6E2395-D115-419C-A099-527285E02804}" destId="{0E17BBF6-A507-4800-A123-7B317EA818F9}" srcOrd="4" destOrd="0" parTransId="{F57B72D1-D475-4596-AE23-5428AD609AB7}" sibTransId="{3C146E77-B16C-4F31-B99E-3F3125DA7C81}"/>
    <dgm:cxn modelId="{1CA19BC6-F884-4403-929D-3894F4BF2F46}" type="presOf" srcId="{E724988A-662A-4255-A6BA-2F5AE7248CE7}" destId="{34133565-8C4F-4273-AE88-9F89C5B0F798}" srcOrd="1" destOrd="0" presId="urn:microsoft.com/office/officeart/2005/8/layout/orgChart1"/>
    <dgm:cxn modelId="{461CD9F9-3AB1-48E2-95CB-512D8E41CDF0}" srcId="{1C6E2395-D115-419C-A099-527285E02804}" destId="{397DC7CE-148C-4A12-86CF-DE76D68AD9B9}" srcOrd="2" destOrd="0" parTransId="{98DEA8DA-C274-44F8-A72D-CB552DF2A368}" sibTransId="{DAF93C40-07DA-49DB-A774-8F22FC869B6B}"/>
    <dgm:cxn modelId="{3738339B-AEA5-4FEA-87F9-133F774CFB88}" type="presOf" srcId="{1C6E2395-D115-419C-A099-527285E02804}" destId="{8617152B-23E8-49A3-AFD1-EF93BCAB7276}" srcOrd="1" destOrd="0" presId="urn:microsoft.com/office/officeart/2005/8/layout/orgChart1"/>
    <dgm:cxn modelId="{0FB7AF36-147C-41B3-A842-AA4D505753EB}" type="presOf" srcId="{1C6E2395-D115-419C-A099-527285E02804}" destId="{021E1079-EAD6-4876-AAA4-C67EFF0A964E}" srcOrd="0" destOrd="0" presId="urn:microsoft.com/office/officeart/2005/8/layout/orgChart1"/>
    <dgm:cxn modelId="{C4B60DC0-F0AE-4CAC-B3DB-29D09AD13422}" type="presOf" srcId="{42965A02-4746-467F-83B8-05D8454E29E0}" destId="{3F36101D-A1DF-428A-9189-2574603ACA10}" srcOrd="1" destOrd="0" presId="urn:microsoft.com/office/officeart/2005/8/layout/orgChart1"/>
    <dgm:cxn modelId="{B70819B2-BABC-4ED5-B210-1F24CBEDC7B2}" type="presOf" srcId="{6329F810-8884-471C-A586-CD8491EFD2F1}" destId="{B68ED0A1-1854-4C83-A5D9-3195C75B0BF5}" srcOrd="0" destOrd="0" presId="urn:microsoft.com/office/officeart/2005/8/layout/orgChart1"/>
    <dgm:cxn modelId="{939FB756-0A50-4BAE-9B0B-3EDF1E1F09CF}" type="presOf" srcId="{6329F810-8884-471C-A586-CD8491EFD2F1}" destId="{8D41C2B5-1CF1-44AA-BAF3-9E59F04E48C7}" srcOrd="1" destOrd="0" presId="urn:microsoft.com/office/officeart/2005/8/layout/orgChart1"/>
    <dgm:cxn modelId="{D777914A-CA09-4226-9035-420B714602D3}" type="presOf" srcId="{E724988A-662A-4255-A6BA-2F5AE7248CE7}" destId="{01CCFD77-845B-4B3B-B164-AF3A6BDFA4D2}" srcOrd="0" destOrd="0" presId="urn:microsoft.com/office/officeart/2005/8/layout/orgChart1"/>
    <dgm:cxn modelId="{D9A1E347-DD6F-4972-853A-E3132B8DCB4E}" srcId="{1FE0E778-75B5-4ABD-B3E6-5AF20C0FFCC6}" destId="{1C6E2395-D115-419C-A099-527285E02804}" srcOrd="0" destOrd="0" parTransId="{024BE5DB-8609-4F7C-BDD7-9A315904867F}" sibTransId="{D5BCB653-0822-4BD6-8C76-DE1B07EB6B4D}"/>
    <dgm:cxn modelId="{109313D9-3609-47CE-9902-BBA1E87647BB}" type="presOf" srcId="{98DEA8DA-C274-44F8-A72D-CB552DF2A368}" destId="{AB11335C-0770-4258-8EFC-03A9A881E497}" srcOrd="0" destOrd="0" presId="urn:microsoft.com/office/officeart/2005/8/layout/orgChart1"/>
    <dgm:cxn modelId="{4A869E18-A4F2-4041-A45B-8B541ABD3962}" type="presOf" srcId="{45387982-DA7B-4999-B1E6-0194376B4E2B}" destId="{158DE6FE-8CC9-473B-9ED5-D5578CA09F2B}" srcOrd="0" destOrd="0" presId="urn:microsoft.com/office/officeart/2005/8/layout/orgChart1"/>
    <dgm:cxn modelId="{695A6BF1-DD98-4207-A0E5-DBDBA7F001A8}" type="presOf" srcId="{397DC7CE-148C-4A12-86CF-DE76D68AD9B9}" destId="{D4B17456-3B03-4C5B-8EDA-862017BE98E3}" srcOrd="1" destOrd="0" presId="urn:microsoft.com/office/officeart/2005/8/layout/orgChart1"/>
    <dgm:cxn modelId="{0FE6D21D-E5B4-4719-99F1-D3BC20B0B00B}" srcId="{1C6E2395-D115-419C-A099-527285E02804}" destId="{42965A02-4746-467F-83B8-05D8454E29E0}" srcOrd="0" destOrd="0" parTransId="{032463EA-D9D8-4EC9-B2CC-4B52025276D2}" sibTransId="{91489660-8B8C-4F9C-BBA7-F8CF0AD5CF0B}"/>
    <dgm:cxn modelId="{A29F6F10-2E5D-40C2-B1D6-A64FCC7FA730}" type="presOf" srcId="{F57B72D1-D475-4596-AE23-5428AD609AB7}" destId="{B7C15297-EEE6-4D5A-888E-5E4F4F766DBF}" srcOrd="0" destOrd="0" presId="urn:microsoft.com/office/officeart/2005/8/layout/orgChart1"/>
    <dgm:cxn modelId="{7D58613B-42FB-4F78-9A8F-47E2081BCF03}" type="presParOf" srcId="{C1A5AEA6-040B-4DF4-A65E-38B28E1622B2}" destId="{E222C692-EAA5-4FF3-A2F3-F6AA3DF6600A}" srcOrd="0" destOrd="0" presId="urn:microsoft.com/office/officeart/2005/8/layout/orgChart1"/>
    <dgm:cxn modelId="{EFF93A75-9E9D-4C7E-B50C-0D7684BDD61F}" type="presParOf" srcId="{E222C692-EAA5-4FF3-A2F3-F6AA3DF6600A}" destId="{DCE433F4-06F9-47E7-8258-5FFE9837684D}" srcOrd="0" destOrd="0" presId="urn:microsoft.com/office/officeart/2005/8/layout/orgChart1"/>
    <dgm:cxn modelId="{CA1FE348-44CE-43FF-82CA-74DFC57D50D1}" type="presParOf" srcId="{DCE433F4-06F9-47E7-8258-5FFE9837684D}" destId="{021E1079-EAD6-4876-AAA4-C67EFF0A964E}" srcOrd="0" destOrd="0" presId="urn:microsoft.com/office/officeart/2005/8/layout/orgChart1"/>
    <dgm:cxn modelId="{0D3916EE-9A44-4725-B1D8-99222540D559}" type="presParOf" srcId="{DCE433F4-06F9-47E7-8258-5FFE9837684D}" destId="{8617152B-23E8-49A3-AFD1-EF93BCAB7276}" srcOrd="1" destOrd="0" presId="urn:microsoft.com/office/officeart/2005/8/layout/orgChart1"/>
    <dgm:cxn modelId="{C10983ED-6C67-4CB6-AFF0-80517F827D5D}" type="presParOf" srcId="{E222C692-EAA5-4FF3-A2F3-F6AA3DF6600A}" destId="{92A2C9C8-D024-4060-BDFA-67E0FE66C38A}" srcOrd="1" destOrd="0" presId="urn:microsoft.com/office/officeart/2005/8/layout/orgChart1"/>
    <dgm:cxn modelId="{31896098-B716-4546-B04F-E991BBB021DF}" type="presParOf" srcId="{92A2C9C8-D024-4060-BDFA-67E0FE66C38A}" destId="{AB11335C-0770-4258-8EFC-03A9A881E497}" srcOrd="0" destOrd="0" presId="urn:microsoft.com/office/officeart/2005/8/layout/orgChart1"/>
    <dgm:cxn modelId="{B6BDB26E-DAD9-42C1-8FD5-8D0E11CBC775}" type="presParOf" srcId="{92A2C9C8-D024-4060-BDFA-67E0FE66C38A}" destId="{90888EEB-1C9D-49EF-B7C0-C826F8CABDEF}" srcOrd="1" destOrd="0" presId="urn:microsoft.com/office/officeart/2005/8/layout/orgChart1"/>
    <dgm:cxn modelId="{017950C1-9F88-401A-8029-A465130D6D87}" type="presParOf" srcId="{90888EEB-1C9D-49EF-B7C0-C826F8CABDEF}" destId="{436FE5F3-5A8A-4304-9FF4-873F8A4D714F}" srcOrd="0" destOrd="0" presId="urn:microsoft.com/office/officeart/2005/8/layout/orgChart1"/>
    <dgm:cxn modelId="{2D8C6660-5831-445D-A714-E937DA0F99A9}" type="presParOf" srcId="{436FE5F3-5A8A-4304-9FF4-873F8A4D714F}" destId="{C9648342-6F08-438E-9161-42B5087A29FD}" srcOrd="0" destOrd="0" presId="urn:microsoft.com/office/officeart/2005/8/layout/orgChart1"/>
    <dgm:cxn modelId="{77054EDC-EB00-484C-8FA2-5BD10E386296}" type="presParOf" srcId="{436FE5F3-5A8A-4304-9FF4-873F8A4D714F}" destId="{D4B17456-3B03-4C5B-8EDA-862017BE98E3}" srcOrd="1" destOrd="0" presId="urn:microsoft.com/office/officeart/2005/8/layout/orgChart1"/>
    <dgm:cxn modelId="{77A3F827-2E9A-4733-A530-E17D668DEBEB}" type="presParOf" srcId="{90888EEB-1C9D-49EF-B7C0-C826F8CABDEF}" destId="{CF9CA89E-84AE-4014-88F8-FFC63C49BDA4}" srcOrd="1" destOrd="0" presId="urn:microsoft.com/office/officeart/2005/8/layout/orgChart1"/>
    <dgm:cxn modelId="{A9361F36-5B1D-46B9-A4CB-2226C9A65297}" type="presParOf" srcId="{90888EEB-1C9D-49EF-B7C0-C826F8CABDEF}" destId="{CF44B8AF-692D-4371-8C26-6D66C33ED93A}" srcOrd="2" destOrd="0" presId="urn:microsoft.com/office/officeart/2005/8/layout/orgChart1"/>
    <dgm:cxn modelId="{2F8B867B-52B4-4375-ABC8-D000CC53985F}" type="presParOf" srcId="{92A2C9C8-D024-4060-BDFA-67E0FE66C38A}" destId="{D531C881-EF15-4743-B9EE-49237EF1DAB0}" srcOrd="2" destOrd="0" presId="urn:microsoft.com/office/officeart/2005/8/layout/orgChart1"/>
    <dgm:cxn modelId="{43E0EE64-1A37-47E4-806B-AECA6B17E85A}" type="presParOf" srcId="{92A2C9C8-D024-4060-BDFA-67E0FE66C38A}" destId="{016CEBB0-2625-49FE-8A8E-55DCAB69FFE4}" srcOrd="3" destOrd="0" presId="urn:microsoft.com/office/officeart/2005/8/layout/orgChart1"/>
    <dgm:cxn modelId="{D768021A-87EC-48CA-9592-E287A9F84DD0}" type="presParOf" srcId="{016CEBB0-2625-49FE-8A8E-55DCAB69FFE4}" destId="{2E9661F9-DC99-4793-AB0D-A4B271E638E5}" srcOrd="0" destOrd="0" presId="urn:microsoft.com/office/officeart/2005/8/layout/orgChart1"/>
    <dgm:cxn modelId="{2982CE76-4CCD-4C05-A26C-873DAC7F4D12}" type="presParOf" srcId="{2E9661F9-DC99-4793-AB0D-A4B271E638E5}" destId="{B68ED0A1-1854-4C83-A5D9-3195C75B0BF5}" srcOrd="0" destOrd="0" presId="urn:microsoft.com/office/officeart/2005/8/layout/orgChart1"/>
    <dgm:cxn modelId="{9D1AD767-65C4-4DDE-A5BD-94EEDD0E60F7}" type="presParOf" srcId="{2E9661F9-DC99-4793-AB0D-A4B271E638E5}" destId="{8D41C2B5-1CF1-44AA-BAF3-9E59F04E48C7}" srcOrd="1" destOrd="0" presId="urn:microsoft.com/office/officeart/2005/8/layout/orgChart1"/>
    <dgm:cxn modelId="{ABB9B3FE-119B-42C7-9F1C-5089ECB6EDE4}" type="presParOf" srcId="{016CEBB0-2625-49FE-8A8E-55DCAB69FFE4}" destId="{6928F4CD-F130-4CB0-8716-183403294A09}" srcOrd="1" destOrd="0" presId="urn:microsoft.com/office/officeart/2005/8/layout/orgChart1"/>
    <dgm:cxn modelId="{11F74647-369A-4808-8A07-52E79B858974}" type="presParOf" srcId="{016CEBB0-2625-49FE-8A8E-55DCAB69FFE4}" destId="{CA92A645-D4B8-456A-841A-92D157A3473F}" srcOrd="2" destOrd="0" presId="urn:microsoft.com/office/officeart/2005/8/layout/orgChart1"/>
    <dgm:cxn modelId="{4D9A1BE9-3AB6-4E32-9ABD-41AD12267EF0}" type="presParOf" srcId="{92A2C9C8-D024-4060-BDFA-67E0FE66C38A}" destId="{B7C15297-EEE6-4D5A-888E-5E4F4F766DBF}" srcOrd="4" destOrd="0" presId="urn:microsoft.com/office/officeart/2005/8/layout/orgChart1"/>
    <dgm:cxn modelId="{B08D3148-470B-4CE5-83C4-5B5D3E655D68}" type="presParOf" srcId="{92A2C9C8-D024-4060-BDFA-67E0FE66C38A}" destId="{7D9F9371-0FEB-4D59-BF0D-FF11CB8D6F20}" srcOrd="5" destOrd="0" presId="urn:microsoft.com/office/officeart/2005/8/layout/orgChart1"/>
    <dgm:cxn modelId="{768909C2-111E-4E33-8885-2CF9A791850F}" type="presParOf" srcId="{7D9F9371-0FEB-4D59-BF0D-FF11CB8D6F20}" destId="{2C7CB782-6249-4A0C-99EA-1031F1E66A33}" srcOrd="0" destOrd="0" presId="urn:microsoft.com/office/officeart/2005/8/layout/orgChart1"/>
    <dgm:cxn modelId="{0F0EABC4-0368-4C84-B483-6CADF613994B}" type="presParOf" srcId="{2C7CB782-6249-4A0C-99EA-1031F1E66A33}" destId="{F63B2E6F-C343-4E1E-835E-AB9EEEC65DD0}" srcOrd="0" destOrd="0" presId="urn:microsoft.com/office/officeart/2005/8/layout/orgChart1"/>
    <dgm:cxn modelId="{2A211967-8125-4065-8D9E-FCEC62210AB1}" type="presParOf" srcId="{2C7CB782-6249-4A0C-99EA-1031F1E66A33}" destId="{6E80DB60-EB7B-43BD-B693-7081C03FB801}" srcOrd="1" destOrd="0" presId="urn:microsoft.com/office/officeart/2005/8/layout/orgChart1"/>
    <dgm:cxn modelId="{7EB15C57-62B0-456D-B815-730CB79E355C}" type="presParOf" srcId="{7D9F9371-0FEB-4D59-BF0D-FF11CB8D6F20}" destId="{4ECA86AA-05BA-4289-9C45-F4BF30E3F135}" srcOrd="1" destOrd="0" presId="urn:microsoft.com/office/officeart/2005/8/layout/orgChart1"/>
    <dgm:cxn modelId="{6E46B8D9-41D2-4BD4-BE19-AD6AB3867774}" type="presParOf" srcId="{7D9F9371-0FEB-4D59-BF0D-FF11CB8D6F20}" destId="{B17D8F3E-0AC0-4D46-B411-504C15C894F6}" srcOrd="2" destOrd="0" presId="urn:microsoft.com/office/officeart/2005/8/layout/orgChart1"/>
    <dgm:cxn modelId="{D7A5B7C0-9D76-40C5-8FF1-9AF0E1A54BF1}" type="presParOf" srcId="{92A2C9C8-D024-4060-BDFA-67E0FE66C38A}" destId="{158DE6FE-8CC9-473B-9ED5-D5578CA09F2B}" srcOrd="6" destOrd="0" presId="urn:microsoft.com/office/officeart/2005/8/layout/orgChart1"/>
    <dgm:cxn modelId="{2391B725-C0E4-4F25-AB31-8B47327D6E5D}" type="presParOf" srcId="{92A2C9C8-D024-4060-BDFA-67E0FE66C38A}" destId="{D762BB2B-1AFC-4463-8CD8-E72045DFCDD4}" srcOrd="7" destOrd="0" presId="urn:microsoft.com/office/officeart/2005/8/layout/orgChart1"/>
    <dgm:cxn modelId="{045CCD33-CF3F-4A36-8DF3-AA7C42850BB2}" type="presParOf" srcId="{D762BB2B-1AFC-4463-8CD8-E72045DFCDD4}" destId="{47D759B9-6577-4E66-BCB0-7C04C8C7A7C8}" srcOrd="0" destOrd="0" presId="urn:microsoft.com/office/officeart/2005/8/layout/orgChart1"/>
    <dgm:cxn modelId="{6D45AAEE-E32A-4078-A089-FE7DB29C8670}" type="presParOf" srcId="{47D759B9-6577-4E66-BCB0-7C04C8C7A7C8}" destId="{A8511608-8591-475F-AC0F-DB741D81AEB6}" srcOrd="0" destOrd="0" presId="urn:microsoft.com/office/officeart/2005/8/layout/orgChart1"/>
    <dgm:cxn modelId="{40800C2F-6284-494C-A098-1AC7209972ED}" type="presParOf" srcId="{47D759B9-6577-4E66-BCB0-7C04C8C7A7C8}" destId="{B7279CC7-DE64-4F15-A8BD-F9280AB1017E}" srcOrd="1" destOrd="0" presId="urn:microsoft.com/office/officeart/2005/8/layout/orgChart1"/>
    <dgm:cxn modelId="{54D547F6-83DE-406C-AF3A-E7944E53884F}" type="presParOf" srcId="{D762BB2B-1AFC-4463-8CD8-E72045DFCDD4}" destId="{C9A087BE-C643-48D7-9D9E-8D60F8C719ED}" srcOrd="1" destOrd="0" presId="urn:microsoft.com/office/officeart/2005/8/layout/orgChart1"/>
    <dgm:cxn modelId="{BBCE2020-E639-4EB4-9C5C-20EBC9D965A9}" type="presParOf" srcId="{D762BB2B-1AFC-4463-8CD8-E72045DFCDD4}" destId="{400B24AC-1939-41CD-A6E5-B3149BCC6443}" srcOrd="2" destOrd="0" presId="urn:microsoft.com/office/officeart/2005/8/layout/orgChart1"/>
    <dgm:cxn modelId="{F1EE83D8-4266-4BF4-A6D9-ADD1D1BED215}" type="presParOf" srcId="{E222C692-EAA5-4FF3-A2F3-F6AA3DF6600A}" destId="{74F03588-66B7-4F81-BB91-3D06DE075404}" srcOrd="2" destOrd="0" presId="urn:microsoft.com/office/officeart/2005/8/layout/orgChart1"/>
    <dgm:cxn modelId="{94E91484-2680-43E9-B7EB-5CD01ADBFDDD}" type="presParOf" srcId="{74F03588-66B7-4F81-BB91-3D06DE075404}" destId="{1EECDDBC-6BF3-48A5-9C61-726E5FD99EC6}" srcOrd="0" destOrd="0" presId="urn:microsoft.com/office/officeart/2005/8/layout/orgChart1"/>
    <dgm:cxn modelId="{7E2195C8-BDEA-427D-8879-A66A3D6BCC4C}" type="presParOf" srcId="{74F03588-66B7-4F81-BB91-3D06DE075404}" destId="{06FB0E12-4B71-407D-A7FB-C8677401F19A}" srcOrd="1" destOrd="0" presId="urn:microsoft.com/office/officeart/2005/8/layout/orgChart1"/>
    <dgm:cxn modelId="{EE6935BA-E660-46B2-8491-3142EB8707C5}" type="presParOf" srcId="{06FB0E12-4B71-407D-A7FB-C8677401F19A}" destId="{9614DCBE-906F-4261-B276-5F2205164937}" srcOrd="0" destOrd="0" presId="urn:microsoft.com/office/officeart/2005/8/layout/orgChart1"/>
    <dgm:cxn modelId="{72E1E065-45A3-4C92-81EA-6CA48F62BC32}" type="presParOf" srcId="{9614DCBE-906F-4261-B276-5F2205164937}" destId="{2B1D9DBF-6E89-4B60-83FC-3DE8C03E529D}" srcOrd="0" destOrd="0" presId="urn:microsoft.com/office/officeart/2005/8/layout/orgChart1"/>
    <dgm:cxn modelId="{C9B2928A-C87C-42A3-BCFD-CDB38E440C06}" type="presParOf" srcId="{9614DCBE-906F-4261-B276-5F2205164937}" destId="{3F36101D-A1DF-428A-9189-2574603ACA10}" srcOrd="1" destOrd="0" presId="urn:microsoft.com/office/officeart/2005/8/layout/orgChart1"/>
    <dgm:cxn modelId="{99B3475E-E52C-4C58-8D17-C791273AEE80}" type="presParOf" srcId="{06FB0E12-4B71-407D-A7FB-C8677401F19A}" destId="{497CEAD6-A981-400A-A1FE-F099FDDF2539}" srcOrd="1" destOrd="0" presId="urn:microsoft.com/office/officeart/2005/8/layout/orgChart1"/>
    <dgm:cxn modelId="{F06F35FC-838C-400E-82F2-33336E76CEAB}" type="presParOf" srcId="{06FB0E12-4B71-407D-A7FB-C8677401F19A}" destId="{C6E20C1D-ED07-44C9-B136-7E5A31AF7E6F}" srcOrd="2" destOrd="0" presId="urn:microsoft.com/office/officeart/2005/8/layout/orgChart1"/>
    <dgm:cxn modelId="{D8D8B7EE-C15D-4E89-9484-650B10EC576F}" type="presParOf" srcId="{74F03588-66B7-4F81-BB91-3D06DE075404}" destId="{1A1ED696-1FA4-4B55-A12D-212E6421D906}" srcOrd="2" destOrd="0" presId="urn:microsoft.com/office/officeart/2005/8/layout/orgChart1"/>
    <dgm:cxn modelId="{3C07DACF-28F2-49C1-8F50-777D174D7E76}" type="presParOf" srcId="{74F03588-66B7-4F81-BB91-3D06DE075404}" destId="{E11B2C0C-4247-4A9D-9B41-4E800AE950C3}" srcOrd="3" destOrd="0" presId="urn:microsoft.com/office/officeart/2005/8/layout/orgChart1"/>
    <dgm:cxn modelId="{FE8FD1BD-190A-46ED-894F-EE26947278E6}" type="presParOf" srcId="{E11B2C0C-4247-4A9D-9B41-4E800AE950C3}" destId="{5FB23A39-6340-411C-A64B-D72206B12DB7}" srcOrd="0" destOrd="0" presId="urn:microsoft.com/office/officeart/2005/8/layout/orgChart1"/>
    <dgm:cxn modelId="{E8492A19-D9DA-4630-B65E-7F89455295B3}" type="presParOf" srcId="{5FB23A39-6340-411C-A64B-D72206B12DB7}" destId="{01CCFD77-845B-4B3B-B164-AF3A6BDFA4D2}" srcOrd="0" destOrd="0" presId="urn:microsoft.com/office/officeart/2005/8/layout/orgChart1"/>
    <dgm:cxn modelId="{E3DC9EB4-9CE0-4268-94E8-AED45A655E4D}" type="presParOf" srcId="{5FB23A39-6340-411C-A64B-D72206B12DB7}" destId="{34133565-8C4F-4273-AE88-9F89C5B0F798}" srcOrd="1" destOrd="0" presId="urn:microsoft.com/office/officeart/2005/8/layout/orgChart1"/>
    <dgm:cxn modelId="{7E847616-ADBD-42C5-821D-9A85B8BF21B3}" type="presParOf" srcId="{E11B2C0C-4247-4A9D-9B41-4E800AE950C3}" destId="{71CEE317-0C5F-4547-9984-C2511D48637A}" srcOrd="1" destOrd="0" presId="urn:microsoft.com/office/officeart/2005/8/layout/orgChart1"/>
    <dgm:cxn modelId="{9CBA258E-79B1-4E33-A99C-F6085B632EB4}" type="presParOf" srcId="{E11B2C0C-4247-4A9D-9B41-4E800AE950C3}" destId="{7617EEC3-0F54-43AF-B25D-D5F87C956DA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D6C24-844A-438B-94CA-4B1CBFE8DAE6}">
      <dsp:nvSpPr>
        <dsp:cNvPr id="0" name=""/>
        <dsp:cNvSpPr/>
      </dsp:nvSpPr>
      <dsp:spPr>
        <a:xfrm>
          <a:off x="0" y="198534"/>
          <a:ext cx="6768752" cy="567241"/>
        </a:xfrm>
        <a:prstGeom prst="roundRect">
          <a:avLst>
            <a:gd name="adj" fmla="val 10000"/>
          </a:avLst>
        </a:prstGeom>
        <a:solidFill>
          <a:srgbClr val="80D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GB" sz="3300" kern="1200">
              <a:solidFill>
                <a:srgbClr val="035683"/>
              </a:solidFill>
            </a:rPr>
            <a:t>Annotationen im Gesamtkorpus</a:t>
          </a:r>
          <a:endParaRPr lang="de-DE" sz="3300" kern="1200">
            <a:solidFill>
              <a:srgbClr val="035683"/>
            </a:solidFill>
          </a:endParaRPr>
        </a:p>
      </dsp:txBody>
      <dsp:txXfrm>
        <a:off x="16614" y="215148"/>
        <a:ext cx="6735524" cy="534013"/>
      </dsp:txXfrm>
    </dsp:sp>
    <dsp:sp modelId="{EEEB34DB-616F-49A3-9FCB-78B17BA22B5B}">
      <dsp:nvSpPr>
        <dsp:cNvPr id="0" name=""/>
        <dsp:cNvSpPr/>
      </dsp:nvSpPr>
      <dsp:spPr>
        <a:xfrm>
          <a:off x="0" y="867878"/>
          <a:ext cx="567241" cy="567241"/>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20731-A6C5-4FD6-8EA5-E3EEACC33CFC}">
      <dsp:nvSpPr>
        <dsp:cNvPr id="0" name=""/>
        <dsp:cNvSpPr/>
      </dsp:nvSpPr>
      <dsp:spPr>
        <a:xfrm>
          <a:off x="601275" y="867878"/>
          <a:ext cx="6167476" cy="567241"/>
        </a:xfrm>
        <a:prstGeom prst="roundRect">
          <a:avLst>
            <a:gd name="adj" fmla="val 16670"/>
          </a:avLst>
        </a:prstGeom>
        <a:solidFill>
          <a:srgbClr val="80D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solidFill>
                <a:srgbClr val="035683"/>
              </a:solidFill>
            </a:rPr>
            <a:t>Zielhypothese 1 (TH1): orthographisch und grammatische korrekte Version des Lernertextes</a:t>
          </a:r>
          <a:endParaRPr lang="de-DE" sz="1400" kern="1200">
            <a:solidFill>
              <a:srgbClr val="035683"/>
            </a:solidFill>
          </a:endParaRPr>
        </a:p>
      </dsp:txBody>
      <dsp:txXfrm>
        <a:off x="628970" y="895573"/>
        <a:ext cx="6112086" cy="511851"/>
      </dsp:txXfrm>
    </dsp:sp>
    <dsp:sp modelId="{FCBF1658-71AF-4216-98DC-ED32B2BE4729}">
      <dsp:nvSpPr>
        <dsp:cNvPr id="0" name=""/>
        <dsp:cNvSpPr/>
      </dsp:nvSpPr>
      <dsp:spPr>
        <a:xfrm>
          <a:off x="0" y="1503188"/>
          <a:ext cx="567241" cy="56724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B983E-7C47-4920-9FC0-130E9B2F731F}">
      <dsp:nvSpPr>
        <dsp:cNvPr id="0" name=""/>
        <dsp:cNvSpPr/>
      </dsp:nvSpPr>
      <dsp:spPr>
        <a:xfrm>
          <a:off x="601275" y="1503188"/>
          <a:ext cx="6167476" cy="567241"/>
        </a:xfrm>
        <a:prstGeom prst="roundRect">
          <a:avLst>
            <a:gd name="adj" fmla="val 16670"/>
          </a:avLst>
        </a:prstGeom>
        <a:solidFill>
          <a:srgbClr val="80D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DE" sz="1400" kern="1200" dirty="0">
              <a:solidFill>
                <a:srgbClr val="035683"/>
              </a:solidFill>
            </a:rPr>
            <a:t>Merkmale der </a:t>
          </a:r>
          <a:r>
            <a:rPr lang="de-DE" sz="1400" kern="1200" dirty="0" err="1">
              <a:solidFill>
                <a:srgbClr val="035683"/>
              </a:solidFill>
            </a:rPr>
            <a:t>Lernersprache</a:t>
          </a:r>
          <a:r>
            <a:rPr lang="de-DE" sz="1400" kern="1200" dirty="0">
              <a:solidFill>
                <a:srgbClr val="035683"/>
              </a:solidFill>
            </a:rPr>
            <a:t>: Grammatik und Orthographie (Fehlerannotation 1, EA1)</a:t>
          </a:r>
          <a:endParaRPr lang="de-DE" sz="1200" kern="1200" dirty="0">
            <a:solidFill>
              <a:srgbClr val="035683"/>
            </a:solidFill>
          </a:endParaRPr>
        </a:p>
      </dsp:txBody>
      <dsp:txXfrm>
        <a:off x="628970" y="1530883"/>
        <a:ext cx="6112086" cy="511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D6C24-844A-438B-94CA-4B1CBFE8DAE6}">
      <dsp:nvSpPr>
        <dsp:cNvPr id="0" name=""/>
        <dsp:cNvSpPr/>
      </dsp:nvSpPr>
      <dsp:spPr>
        <a:xfrm>
          <a:off x="0" y="172132"/>
          <a:ext cx="5417839" cy="491807"/>
        </a:xfrm>
        <a:prstGeom prst="roundRect">
          <a:avLst>
            <a:gd name="adj" fmla="val 10000"/>
          </a:avLst>
        </a:prstGeom>
        <a:solidFill>
          <a:srgbClr val="0097D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a:solidFill>
                <a:sysClr val="window" lastClr="FFFFFF"/>
              </a:solidFill>
              <a:latin typeface="Calibri"/>
              <a:ea typeface="+mn-ea"/>
              <a:cs typeface="+mn-cs"/>
            </a:rPr>
            <a:t>Weitere Annotationen im Kernkorpus (A2/B2)</a:t>
          </a:r>
          <a:endParaRPr lang="de-DE" sz="2200" kern="1200">
            <a:solidFill>
              <a:sysClr val="window" lastClr="FFFFFF"/>
            </a:solidFill>
            <a:latin typeface="Calibri"/>
            <a:ea typeface="+mn-ea"/>
            <a:cs typeface="+mn-cs"/>
          </a:endParaRPr>
        </a:p>
      </dsp:txBody>
      <dsp:txXfrm>
        <a:off x="14405" y="186537"/>
        <a:ext cx="5389029" cy="462997"/>
      </dsp:txXfrm>
    </dsp:sp>
    <dsp:sp modelId="{EEEB34DB-616F-49A3-9FCB-78B17BA22B5B}">
      <dsp:nvSpPr>
        <dsp:cNvPr id="0" name=""/>
        <dsp:cNvSpPr/>
      </dsp:nvSpPr>
      <dsp:spPr>
        <a:xfrm>
          <a:off x="0" y="752465"/>
          <a:ext cx="491807" cy="49180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8820731-A6C5-4FD6-8EA5-E3EEACC33CFC}">
      <dsp:nvSpPr>
        <dsp:cNvPr id="0" name=""/>
        <dsp:cNvSpPr/>
      </dsp:nvSpPr>
      <dsp:spPr>
        <a:xfrm>
          <a:off x="521315" y="752465"/>
          <a:ext cx="4896524" cy="491807"/>
        </a:xfrm>
        <a:prstGeom prst="roundRect">
          <a:avLst>
            <a:gd name="adj" fmla="val 16670"/>
          </a:avLst>
        </a:prstGeom>
        <a:solidFill>
          <a:srgbClr val="0097D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err="1">
              <a:solidFill>
                <a:sysClr val="window" lastClr="FFFFFF"/>
              </a:solidFill>
              <a:latin typeface="Calibri"/>
              <a:ea typeface="+mn-ea"/>
              <a:cs typeface="+mn-cs"/>
            </a:rPr>
            <a:t>Zielhypothese</a:t>
          </a:r>
          <a:r>
            <a:rPr lang="en-GB" sz="1400" kern="1200" dirty="0">
              <a:solidFill>
                <a:sysClr val="window" lastClr="FFFFFF"/>
              </a:solidFill>
              <a:latin typeface="Calibri"/>
              <a:ea typeface="+mn-ea"/>
              <a:cs typeface="+mn-cs"/>
            </a:rPr>
            <a:t> 2 (TH2): </a:t>
          </a:r>
          <a:r>
            <a:rPr lang="en-GB" sz="1400" kern="1200" dirty="0" err="1">
              <a:solidFill>
                <a:sysClr val="window" lastClr="FFFFFF"/>
              </a:solidFill>
              <a:latin typeface="Calibri"/>
              <a:ea typeface="+mn-ea"/>
              <a:cs typeface="+mn-cs"/>
            </a:rPr>
            <a:t>akzeptabler</a:t>
          </a:r>
          <a:r>
            <a:rPr lang="en-GB" sz="1400" kern="1200" dirty="0">
              <a:solidFill>
                <a:sysClr val="window" lastClr="FFFFFF"/>
              </a:solidFill>
              <a:latin typeface="Calibri"/>
              <a:ea typeface="+mn-ea"/>
              <a:cs typeface="+mn-cs"/>
            </a:rPr>
            <a:t> </a:t>
          </a:r>
          <a:r>
            <a:rPr lang="en-GB" sz="1400" kern="1200" dirty="0" err="1">
              <a:solidFill>
                <a:sysClr val="window" lastClr="FFFFFF"/>
              </a:solidFill>
              <a:latin typeface="Calibri"/>
              <a:ea typeface="+mn-ea"/>
              <a:cs typeface="+mn-cs"/>
            </a:rPr>
            <a:t>Lernertext</a:t>
          </a:r>
          <a:r>
            <a:rPr lang="en-GB" sz="1400" kern="1200" dirty="0">
              <a:solidFill>
                <a:sysClr val="window" lastClr="FFFFFF"/>
              </a:solidFill>
              <a:latin typeface="Calibri"/>
              <a:ea typeface="+mn-ea"/>
              <a:cs typeface="+mn-cs"/>
            </a:rPr>
            <a:t> </a:t>
          </a:r>
          <a:endParaRPr lang="de-DE" sz="1400" kern="1200" dirty="0">
            <a:solidFill>
              <a:sysClr val="window" lastClr="FFFFFF"/>
            </a:solidFill>
            <a:latin typeface="Calibri"/>
            <a:ea typeface="+mn-ea"/>
            <a:cs typeface="+mn-cs"/>
          </a:endParaRPr>
        </a:p>
      </dsp:txBody>
      <dsp:txXfrm>
        <a:off x="545327" y="776477"/>
        <a:ext cx="4848500" cy="443783"/>
      </dsp:txXfrm>
    </dsp:sp>
    <dsp:sp modelId="{FCBF1658-71AF-4216-98DC-ED32B2BE4729}">
      <dsp:nvSpPr>
        <dsp:cNvPr id="0" name=""/>
        <dsp:cNvSpPr/>
      </dsp:nvSpPr>
      <dsp:spPr>
        <a:xfrm>
          <a:off x="0" y="1303289"/>
          <a:ext cx="491807" cy="491807"/>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E8DB983E-7C47-4920-9FC0-130E9B2F731F}">
      <dsp:nvSpPr>
        <dsp:cNvPr id="0" name=""/>
        <dsp:cNvSpPr/>
      </dsp:nvSpPr>
      <dsp:spPr>
        <a:xfrm>
          <a:off x="521315" y="1303289"/>
          <a:ext cx="4896524" cy="491807"/>
        </a:xfrm>
        <a:prstGeom prst="roundRect">
          <a:avLst>
            <a:gd name="adj" fmla="val 16670"/>
          </a:avLst>
        </a:prstGeom>
        <a:solidFill>
          <a:srgbClr val="0097D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DE" sz="1400" kern="1200" dirty="0">
              <a:solidFill>
                <a:sysClr val="window" lastClr="FFFFFF"/>
              </a:solidFill>
              <a:latin typeface="Calibri"/>
              <a:ea typeface="+mn-ea"/>
              <a:cs typeface="+mn-cs"/>
            </a:rPr>
            <a:t>Merkmale der </a:t>
          </a:r>
          <a:r>
            <a:rPr lang="de-DE" sz="1400" kern="1200" dirty="0" err="1">
              <a:solidFill>
                <a:sysClr val="window" lastClr="FFFFFF"/>
              </a:solidFill>
              <a:latin typeface="Calibri"/>
              <a:ea typeface="+mn-ea"/>
              <a:cs typeface="+mn-cs"/>
            </a:rPr>
            <a:t>Lernersprache</a:t>
          </a:r>
          <a:r>
            <a:rPr lang="de-DE" sz="1400" kern="1200" dirty="0">
              <a:solidFill>
                <a:sysClr val="window" lastClr="FFFFFF"/>
              </a:solidFill>
              <a:latin typeface="Calibri"/>
              <a:ea typeface="+mn-ea"/>
              <a:cs typeface="+mn-cs"/>
            </a:rPr>
            <a:t>: Wortschatz, Pragmatik, Soziolinguistik, Verständlichkeit (Fehlerannotation 2, EA2)</a:t>
          </a:r>
        </a:p>
      </dsp:txBody>
      <dsp:txXfrm>
        <a:off x="545327" y="1327301"/>
        <a:ext cx="4848500" cy="44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D696-1FA4-4B55-A12D-212E6421D906}">
      <dsp:nvSpPr>
        <dsp:cNvPr id="0" name=""/>
        <dsp:cNvSpPr/>
      </dsp:nvSpPr>
      <dsp:spPr>
        <a:xfrm>
          <a:off x="3756162" y="1480081"/>
          <a:ext cx="157910" cy="695934"/>
        </a:xfrm>
        <a:custGeom>
          <a:avLst/>
          <a:gdLst/>
          <a:ahLst/>
          <a:cxnLst/>
          <a:rect l="0" t="0" r="0" b="0"/>
          <a:pathLst>
            <a:path>
              <a:moveTo>
                <a:pt x="0" y="0"/>
              </a:moveTo>
              <a:lnTo>
                <a:pt x="0" y="695934"/>
              </a:lnTo>
              <a:lnTo>
                <a:pt x="157910" y="695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CDDBC-6BF3-48A5-9C61-726E5FD99EC6}">
      <dsp:nvSpPr>
        <dsp:cNvPr id="0" name=""/>
        <dsp:cNvSpPr/>
      </dsp:nvSpPr>
      <dsp:spPr>
        <a:xfrm>
          <a:off x="3574758" y="1480081"/>
          <a:ext cx="181404" cy="695934"/>
        </a:xfrm>
        <a:custGeom>
          <a:avLst/>
          <a:gdLst/>
          <a:ahLst/>
          <a:cxnLst/>
          <a:rect l="0" t="0" r="0" b="0"/>
          <a:pathLst>
            <a:path>
              <a:moveTo>
                <a:pt x="181404" y="0"/>
              </a:moveTo>
              <a:lnTo>
                <a:pt x="181404" y="695934"/>
              </a:lnTo>
              <a:lnTo>
                <a:pt x="0" y="695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DE6FE-8CC9-473B-9ED5-D5578CA09F2B}">
      <dsp:nvSpPr>
        <dsp:cNvPr id="0" name=""/>
        <dsp:cNvSpPr/>
      </dsp:nvSpPr>
      <dsp:spPr>
        <a:xfrm>
          <a:off x="3756162" y="1480081"/>
          <a:ext cx="2920902" cy="1439195"/>
        </a:xfrm>
        <a:custGeom>
          <a:avLst/>
          <a:gdLst/>
          <a:ahLst/>
          <a:cxnLst/>
          <a:rect l="0" t="0" r="0" b="0"/>
          <a:pathLst>
            <a:path>
              <a:moveTo>
                <a:pt x="0" y="0"/>
              </a:moveTo>
              <a:lnTo>
                <a:pt x="0" y="1269538"/>
              </a:lnTo>
              <a:lnTo>
                <a:pt x="2920902" y="1269538"/>
              </a:lnTo>
              <a:lnTo>
                <a:pt x="2920902" y="1439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15297-EEE6-4D5A-888E-5E4F4F766DBF}">
      <dsp:nvSpPr>
        <dsp:cNvPr id="0" name=""/>
        <dsp:cNvSpPr/>
      </dsp:nvSpPr>
      <dsp:spPr>
        <a:xfrm>
          <a:off x="3756162" y="1480081"/>
          <a:ext cx="965803" cy="1439195"/>
        </a:xfrm>
        <a:custGeom>
          <a:avLst/>
          <a:gdLst/>
          <a:ahLst/>
          <a:cxnLst/>
          <a:rect l="0" t="0" r="0" b="0"/>
          <a:pathLst>
            <a:path>
              <a:moveTo>
                <a:pt x="0" y="0"/>
              </a:moveTo>
              <a:lnTo>
                <a:pt x="0" y="1269538"/>
              </a:lnTo>
              <a:lnTo>
                <a:pt x="965803" y="1269538"/>
              </a:lnTo>
              <a:lnTo>
                <a:pt x="965803" y="1439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1C881-EF15-4743-B9EE-49237EF1DAB0}">
      <dsp:nvSpPr>
        <dsp:cNvPr id="0" name=""/>
        <dsp:cNvSpPr/>
      </dsp:nvSpPr>
      <dsp:spPr>
        <a:xfrm>
          <a:off x="2766866" y="1480081"/>
          <a:ext cx="989296" cy="1439195"/>
        </a:xfrm>
        <a:custGeom>
          <a:avLst/>
          <a:gdLst/>
          <a:ahLst/>
          <a:cxnLst/>
          <a:rect l="0" t="0" r="0" b="0"/>
          <a:pathLst>
            <a:path>
              <a:moveTo>
                <a:pt x="989296" y="0"/>
              </a:moveTo>
              <a:lnTo>
                <a:pt x="989296" y="1269538"/>
              </a:lnTo>
              <a:lnTo>
                <a:pt x="0" y="1269538"/>
              </a:lnTo>
              <a:lnTo>
                <a:pt x="0" y="1439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1335C-0770-4258-8EFC-03A9A881E497}">
      <dsp:nvSpPr>
        <dsp:cNvPr id="0" name=""/>
        <dsp:cNvSpPr/>
      </dsp:nvSpPr>
      <dsp:spPr>
        <a:xfrm>
          <a:off x="811766" y="1480081"/>
          <a:ext cx="2944396" cy="1439195"/>
        </a:xfrm>
        <a:custGeom>
          <a:avLst/>
          <a:gdLst/>
          <a:ahLst/>
          <a:cxnLst/>
          <a:rect l="0" t="0" r="0" b="0"/>
          <a:pathLst>
            <a:path>
              <a:moveTo>
                <a:pt x="2944396" y="0"/>
              </a:moveTo>
              <a:lnTo>
                <a:pt x="2944396" y="1269538"/>
              </a:lnTo>
              <a:lnTo>
                <a:pt x="0" y="1269538"/>
              </a:lnTo>
              <a:lnTo>
                <a:pt x="0" y="1439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E1079-EAD6-4876-AAA4-C67EFF0A964E}">
      <dsp:nvSpPr>
        <dsp:cNvPr id="0" name=""/>
        <dsp:cNvSpPr/>
      </dsp:nvSpPr>
      <dsp:spPr>
        <a:xfrm>
          <a:off x="2634371" y="672188"/>
          <a:ext cx="2243582"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bg1"/>
              </a:solidFill>
            </a:rPr>
            <a:t>Pädagogische </a:t>
          </a:r>
          <a:r>
            <a:rPr lang="de-DE" sz="1400" b="1" kern="1200" dirty="0" err="1" smtClean="0">
              <a:solidFill>
                <a:schemeClr val="bg1"/>
              </a:solidFill>
            </a:rPr>
            <a:t>Korpusanwendungen</a:t>
          </a:r>
          <a:endParaRPr lang="de-DE" sz="1400" b="1" kern="1200" dirty="0">
            <a:solidFill>
              <a:schemeClr val="bg1"/>
            </a:solidFill>
          </a:endParaRPr>
        </a:p>
      </dsp:txBody>
      <dsp:txXfrm>
        <a:off x="2634371" y="672188"/>
        <a:ext cx="2243582" cy="807892"/>
      </dsp:txXfrm>
    </dsp:sp>
    <dsp:sp modelId="{C9648342-6F08-438E-9161-42B5087A29FD}">
      <dsp:nvSpPr>
        <dsp:cNvPr id="0" name=""/>
        <dsp:cNvSpPr/>
      </dsp:nvSpPr>
      <dsp:spPr>
        <a:xfrm>
          <a:off x="3873" y="2919277"/>
          <a:ext cx="1615784"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bg1"/>
              </a:solidFill>
            </a:rPr>
            <a:t>Wirkung auf Lehrplan</a:t>
          </a:r>
          <a:endParaRPr lang="de-DE" sz="1400" kern="1200" dirty="0">
            <a:solidFill>
              <a:schemeClr val="bg1"/>
            </a:solidFill>
          </a:endParaRPr>
        </a:p>
      </dsp:txBody>
      <dsp:txXfrm>
        <a:off x="3873" y="2919277"/>
        <a:ext cx="1615784" cy="807892"/>
      </dsp:txXfrm>
    </dsp:sp>
    <dsp:sp modelId="{B68ED0A1-1854-4C83-A5D9-3195C75B0BF5}">
      <dsp:nvSpPr>
        <dsp:cNvPr id="0" name=""/>
        <dsp:cNvSpPr/>
      </dsp:nvSpPr>
      <dsp:spPr>
        <a:xfrm>
          <a:off x="1958973" y="2919277"/>
          <a:ext cx="1615784"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bg1"/>
              </a:solidFill>
            </a:rPr>
            <a:t>Wirkung auf Referenzwerke und Lehrmaterialien</a:t>
          </a:r>
          <a:endParaRPr lang="de-DE" sz="1400" kern="1200" dirty="0">
            <a:solidFill>
              <a:schemeClr val="bg1"/>
            </a:solidFill>
          </a:endParaRPr>
        </a:p>
      </dsp:txBody>
      <dsp:txXfrm>
        <a:off x="1958973" y="2919277"/>
        <a:ext cx="1615784" cy="807892"/>
      </dsp:txXfrm>
    </dsp:sp>
    <dsp:sp modelId="{F63B2E6F-C343-4E1E-835E-AB9EEEC65DD0}">
      <dsp:nvSpPr>
        <dsp:cNvPr id="0" name=""/>
        <dsp:cNvSpPr/>
      </dsp:nvSpPr>
      <dsp:spPr>
        <a:xfrm>
          <a:off x="3914073" y="2919277"/>
          <a:ext cx="1615784"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solidFill>
                <a:schemeClr val="bg1"/>
              </a:solidFill>
            </a:rPr>
            <a:t>Lehrer-Korpus-Interaktion</a:t>
          </a:r>
          <a:endParaRPr lang="de-DE" sz="1400" kern="1200" dirty="0">
            <a:solidFill>
              <a:schemeClr val="bg1"/>
            </a:solidFill>
          </a:endParaRPr>
        </a:p>
      </dsp:txBody>
      <dsp:txXfrm>
        <a:off x="3914073" y="2919277"/>
        <a:ext cx="1615784" cy="807892"/>
      </dsp:txXfrm>
    </dsp:sp>
    <dsp:sp modelId="{A8511608-8591-475F-AC0F-DB741D81AEB6}">
      <dsp:nvSpPr>
        <dsp:cNvPr id="0" name=""/>
        <dsp:cNvSpPr/>
      </dsp:nvSpPr>
      <dsp:spPr>
        <a:xfrm>
          <a:off x="5869173" y="2919277"/>
          <a:ext cx="1615784"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de-DE" sz="1400" kern="1200" dirty="0" smtClean="0">
            <a:solidFill>
              <a:schemeClr val="bg1"/>
            </a:solidFill>
          </a:endParaRPr>
        </a:p>
        <a:p>
          <a:pPr lvl="0" algn="ctr" defTabSz="622300">
            <a:lnSpc>
              <a:spcPct val="90000"/>
            </a:lnSpc>
            <a:spcBef>
              <a:spcPct val="0"/>
            </a:spcBef>
            <a:spcAft>
              <a:spcPct val="35000"/>
            </a:spcAft>
          </a:pPr>
          <a:r>
            <a:rPr lang="de-DE" sz="1400" kern="1200" dirty="0" smtClean="0">
              <a:solidFill>
                <a:schemeClr val="bg1"/>
              </a:solidFill>
            </a:rPr>
            <a:t>Lerner-Korpus-Interaktion</a:t>
          </a:r>
        </a:p>
        <a:p>
          <a:pPr lvl="0" algn="ctr" defTabSz="622300">
            <a:lnSpc>
              <a:spcPct val="90000"/>
            </a:lnSpc>
            <a:spcBef>
              <a:spcPct val="0"/>
            </a:spcBef>
            <a:spcAft>
              <a:spcPct val="35000"/>
            </a:spcAft>
          </a:pPr>
          <a:endParaRPr lang="de-DE" sz="1400" kern="1200" dirty="0">
            <a:solidFill>
              <a:schemeClr val="bg1"/>
            </a:solidFill>
          </a:endParaRPr>
        </a:p>
      </dsp:txBody>
      <dsp:txXfrm>
        <a:off x="5869173" y="2919277"/>
        <a:ext cx="1615784" cy="807892"/>
      </dsp:txXfrm>
    </dsp:sp>
    <dsp:sp modelId="{2B1D9DBF-6E89-4B60-83FC-3DE8C03E529D}">
      <dsp:nvSpPr>
        <dsp:cNvPr id="0" name=""/>
        <dsp:cNvSpPr/>
      </dsp:nvSpPr>
      <dsp:spPr>
        <a:xfrm>
          <a:off x="777333" y="1772069"/>
          <a:ext cx="2797424"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bg1"/>
              </a:solidFill>
            </a:rPr>
            <a:t>Indirekte</a:t>
          </a:r>
          <a:r>
            <a:rPr lang="de-DE" sz="1400" kern="1200" dirty="0" smtClean="0">
              <a:solidFill>
                <a:schemeClr val="bg1"/>
              </a:solidFill>
            </a:rPr>
            <a:t> Anwendungen (Forschen &amp; Materialentwicklung)</a:t>
          </a:r>
          <a:endParaRPr lang="de-DE" sz="1400" kern="1200" dirty="0">
            <a:solidFill>
              <a:schemeClr val="bg1"/>
            </a:solidFill>
          </a:endParaRPr>
        </a:p>
      </dsp:txBody>
      <dsp:txXfrm>
        <a:off x="777333" y="1772069"/>
        <a:ext cx="2797424" cy="807892"/>
      </dsp:txXfrm>
    </dsp:sp>
    <dsp:sp modelId="{01CCFD77-845B-4B3B-B164-AF3A6BDFA4D2}">
      <dsp:nvSpPr>
        <dsp:cNvPr id="0" name=""/>
        <dsp:cNvSpPr/>
      </dsp:nvSpPr>
      <dsp:spPr>
        <a:xfrm>
          <a:off x="3914073" y="1772069"/>
          <a:ext cx="3517515" cy="80789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1" kern="1200" dirty="0" smtClean="0">
              <a:solidFill>
                <a:schemeClr val="bg1"/>
              </a:solidFill>
            </a:rPr>
            <a:t>Direkte</a:t>
          </a:r>
          <a:r>
            <a:rPr lang="de-DE" sz="1400" kern="1200" dirty="0" smtClean="0">
              <a:solidFill>
                <a:schemeClr val="bg1"/>
              </a:solidFill>
            </a:rPr>
            <a:t> Anwendungen (Lerner und Lehrer – ‚</a:t>
          </a:r>
          <a:r>
            <a:rPr lang="de-DE" sz="1400" kern="1200" dirty="0" err="1" smtClean="0">
              <a:solidFill>
                <a:schemeClr val="bg1"/>
              </a:solidFill>
            </a:rPr>
            <a:t>data-driven</a:t>
          </a:r>
          <a:r>
            <a:rPr lang="de-DE" sz="1400" kern="1200" dirty="0" smtClean="0">
              <a:solidFill>
                <a:schemeClr val="bg1"/>
              </a:solidFill>
            </a:rPr>
            <a:t> </a:t>
          </a:r>
          <a:r>
            <a:rPr lang="de-DE" sz="1400" kern="1200" dirty="0" err="1" smtClean="0">
              <a:solidFill>
                <a:schemeClr val="bg1"/>
              </a:solidFill>
            </a:rPr>
            <a:t>learning</a:t>
          </a:r>
          <a:r>
            <a:rPr lang="de-DE" sz="1400" kern="1200" dirty="0" smtClean="0">
              <a:solidFill>
                <a:schemeClr val="bg1"/>
              </a:solidFill>
            </a:rPr>
            <a:t>‘)</a:t>
          </a:r>
          <a:endParaRPr lang="de-DE" sz="1400" kern="1200" dirty="0">
            <a:solidFill>
              <a:schemeClr val="bg1"/>
            </a:solidFill>
          </a:endParaRPr>
        </a:p>
      </dsp:txBody>
      <dsp:txXfrm>
        <a:off x="3914073" y="1772069"/>
        <a:ext cx="3517515" cy="80789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a:solidFill>
                  <a:schemeClr val="tx1"/>
                </a:solidFill>
                <a:latin typeface="Arial" charset="0"/>
                <a:ea typeface="ＭＳ Ｐゴシック" pitchFamily="-96" charset="-128"/>
                <a:cs typeface="+mn-cs"/>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a:solidFill>
                  <a:schemeClr val="tx1"/>
                </a:solidFill>
                <a:latin typeface="Arial" charset="0"/>
                <a:ea typeface="ＭＳ Ｐゴシック" pitchFamily="-96" charset="-128"/>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a:solidFill>
                  <a:schemeClr val="tx1"/>
                </a:solidFill>
                <a:latin typeface="Arial" charset="0"/>
                <a:ea typeface="ＭＳ Ｐゴシック" pitchFamily="-96" charset="-128"/>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a:solidFill>
                  <a:schemeClr val="tx1"/>
                </a:solidFill>
                <a:latin typeface="Arial" charset="0"/>
                <a:ea typeface="ＭＳ Ｐゴシック" pitchFamily="-96" charset="-128"/>
                <a:cs typeface="+mn-cs"/>
              </a:defRPr>
            </a:lvl1pPr>
          </a:lstStyle>
          <a:p>
            <a:pPr>
              <a:defRPr/>
            </a:pPr>
            <a:fld id="{0055125B-F365-468E-8325-06268242296B}" type="slidenum">
              <a:rPr lang="en-US"/>
              <a:pPr>
                <a:defRPr/>
              </a:pPr>
              <a:t>‹Nr.›</a:t>
            </a:fld>
            <a:endParaRPr lang="en-US"/>
          </a:p>
        </p:txBody>
      </p:sp>
    </p:spTree>
    <p:extLst>
      <p:ext uri="{BB962C8B-B14F-4D97-AF65-F5344CB8AC3E}">
        <p14:creationId xmlns:p14="http://schemas.microsoft.com/office/powerpoint/2010/main" val="1529137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a:solidFill>
                  <a:schemeClr val="tx1"/>
                </a:solidFill>
                <a:latin typeface="Arial" charset="0"/>
                <a:ea typeface="ＭＳ Ｐゴシック" pitchFamily="-96" charset="-128"/>
                <a:cs typeface="+mn-cs"/>
              </a:defRPr>
            </a:lvl1pPr>
          </a:lstStyle>
          <a:p>
            <a:pPr>
              <a:defRPr/>
            </a:pPr>
            <a:endParaRPr lang="it-IT"/>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a:solidFill>
                  <a:schemeClr val="tx1"/>
                </a:solidFill>
                <a:latin typeface="Arial" charset="0"/>
                <a:ea typeface="ＭＳ Ｐゴシック" pitchFamily="-96" charset="-128"/>
                <a:cs typeface="+mn-cs"/>
              </a:defRPr>
            </a:lvl1pPr>
          </a:lstStyle>
          <a:p>
            <a:pPr>
              <a:defRPr/>
            </a:pPr>
            <a:endParaRPr lang="it-IT"/>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a:solidFill>
                  <a:schemeClr val="tx1"/>
                </a:solidFill>
                <a:latin typeface="Arial" charset="0"/>
                <a:ea typeface="ＭＳ Ｐゴシック" pitchFamily="-96" charset="-128"/>
                <a:cs typeface="+mn-cs"/>
              </a:defRPr>
            </a:lvl1pPr>
          </a:lstStyle>
          <a:p>
            <a:pPr>
              <a:defRPr/>
            </a:pPr>
            <a:endParaRPr lang="it-IT"/>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a:solidFill>
                  <a:schemeClr val="tx1"/>
                </a:solidFill>
                <a:latin typeface="Arial" charset="0"/>
                <a:ea typeface="ＭＳ Ｐゴシック" pitchFamily="-96" charset="-128"/>
                <a:cs typeface="+mn-cs"/>
              </a:defRPr>
            </a:lvl1pPr>
          </a:lstStyle>
          <a:p>
            <a:pPr>
              <a:defRPr/>
            </a:pPr>
            <a:fld id="{7C53DCEE-4176-4B35-871E-DC3CA9A1626F}" type="slidenum">
              <a:rPr lang="it-IT"/>
              <a:pPr>
                <a:defRPr/>
              </a:pPr>
              <a:t>‹Nr.›</a:t>
            </a:fld>
            <a:endParaRPr lang="it-IT"/>
          </a:p>
        </p:txBody>
      </p:sp>
    </p:spTree>
    <p:extLst>
      <p:ext uri="{BB962C8B-B14F-4D97-AF65-F5344CB8AC3E}">
        <p14:creationId xmlns:p14="http://schemas.microsoft.com/office/powerpoint/2010/main" val="1421147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2</a:t>
            </a:fld>
            <a:endParaRPr lang="it-IT"/>
          </a:p>
        </p:txBody>
      </p:sp>
    </p:spTree>
    <p:extLst>
      <p:ext uri="{BB962C8B-B14F-4D97-AF65-F5344CB8AC3E}">
        <p14:creationId xmlns:p14="http://schemas.microsoft.com/office/powerpoint/2010/main" val="184562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p:spPr>
        <p:txBody>
          <a:bodyPr/>
          <a:lstStyle/>
          <a:p>
            <a:endParaRPr lang="de-DE" altLang="de-DE" smtClean="0">
              <a:latin typeface="Arial" pitchFamily="34" charset="0"/>
              <a:ea typeface="ＭＳ Ｐゴシック" pitchFamily="34" charset="-128"/>
            </a:endParaRPr>
          </a:p>
        </p:txBody>
      </p:sp>
      <p:sp>
        <p:nvSpPr>
          <p:cNvPr id="53252" name="Foliennummernplatzhalter 3"/>
          <p:cNvSpPr>
            <a:spLocks noGrp="1"/>
          </p:cNvSpPr>
          <p:nvPr>
            <p:ph type="sldNum" sz="quarter" idx="5"/>
          </p:nvPr>
        </p:nvSpPr>
        <p:spPr>
          <a:noFill/>
        </p:spPr>
        <p:txBody>
          <a:bodyPr/>
          <a:lstStyle>
            <a:lvl1pPr eaLnBrk="0" hangingPunct="0">
              <a:defRPr sz="1200">
                <a:solidFill>
                  <a:schemeClr val="bg1"/>
                </a:solidFill>
                <a:latin typeface="Trebuchet MS" pitchFamily="34" charset="0"/>
                <a:ea typeface="ＭＳ Ｐゴシック" pitchFamily="34" charset="-128"/>
              </a:defRPr>
            </a:lvl1pPr>
            <a:lvl2pPr marL="742950" indent="-285750" eaLnBrk="0" hangingPunct="0">
              <a:defRPr sz="1200">
                <a:solidFill>
                  <a:schemeClr val="bg1"/>
                </a:solidFill>
                <a:latin typeface="Trebuchet MS" pitchFamily="34" charset="0"/>
                <a:ea typeface="ＭＳ Ｐゴシック" pitchFamily="34" charset="-128"/>
              </a:defRPr>
            </a:lvl2pPr>
            <a:lvl3pPr marL="1143000" indent="-228600" eaLnBrk="0" hangingPunct="0">
              <a:defRPr sz="1200">
                <a:solidFill>
                  <a:schemeClr val="bg1"/>
                </a:solidFill>
                <a:latin typeface="Trebuchet MS" pitchFamily="34" charset="0"/>
                <a:ea typeface="ＭＳ Ｐゴシック" pitchFamily="34" charset="-128"/>
              </a:defRPr>
            </a:lvl3pPr>
            <a:lvl4pPr marL="1600200" indent="-228600" eaLnBrk="0" hangingPunct="0">
              <a:defRPr sz="1200">
                <a:solidFill>
                  <a:schemeClr val="bg1"/>
                </a:solidFill>
                <a:latin typeface="Trebuchet MS" pitchFamily="34" charset="0"/>
                <a:ea typeface="ＭＳ Ｐゴシック" pitchFamily="34" charset="-128"/>
              </a:defRPr>
            </a:lvl4pPr>
            <a:lvl5pPr marL="2057400" indent="-228600" eaLnBrk="0" hangingPunct="0">
              <a:defRPr sz="1200">
                <a:solidFill>
                  <a:schemeClr val="bg1"/>
                </a:solidFill>
                <a:latin typeface="Trebuchet MS"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9pPr>
          </a:lstStyle>
          <a:p>
            <a:fld id="{9DA23B14-C7F1-4F81-ABDB-14F24840426C}" type="slidenum">
              <a:rPr lang="it-IT" altLang="de-DE" smtClean="0">
                <a:solidFill>
                  <a:schemeClr val="tx1"/>
                </a:solidFill>
                <a:latin typeface="Arial" pitchFamily="34" charset="0"/>
              </a:rPr>
              <a:pPr/>
              <a:t>11</a:t>
            </a:fld>
            <a:endParaRPr lang="it-IT" altLang="de-DE" smtClean="0">
              <a:solidFill>
                <a:schemeClr val="tx1"/>
              </a:solidFill>
              <a:latin typeface="Arial" pitchFamily="34" charset="0"/>
            </a:endParaRPr>
          </a:p>
        </p:txBody>
      </p:sp>
    </p:spTree>
    <p:extLst>
      <p:ext uri="{BB962C8B-B14F-4D97-AF65-F5344CB8AC3E}">
        <p14:creationId xmlns:p14="http://schemas.microsoft.com/office/powerpoint/2010/main" val="365241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12</a:t>
            </a:fld>
            <a:endParaRPr lang="it-IT"/>
          </a:p>
        </p:txBody>
      </p:sp>
    </p:spTree>
    <p:extLst>
      <p:ext uri="{BB962C8B-B14F-4D97-AF65-F5344CB8AC3E}">
        <p14:creationId xmlns:p14="http://schemas.microsoft.com/office/powerpoint/2010/main" val="91748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p:spPr>
        <p:txBody>
          <a:bodyPr/>
          <a:lstStyle/>
          <a:p>
            <a:pPr lvl="1"/>
            <a:endParaRPr lang="de-DE" altLang="de-DE" dirty="0" smtClean="0">
              <a:latin typeface="Arial" pitchFamily="34" charset="0"/>
              <a:ea typeface="ＭＳ Ｐゴシック" pitchFamily="34" charset="-128"/>
            </a:endParaRPr>
          </a:p>
        </p:txBody>
      </p:sp>
      <p:sp>
        <p:nvSpPr>
          <p:cNvPr id="5427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C0E8F800-C284-4C0C-B7BE-1210EF88E641}" type="slidenum">
              <a:rPr lang="it-IT" altLang="de-DE" smtClean="0"/>
              <a:pPr>
                <a:spcBef>
                  <a:spcPct val="0"/>
                </a:spcBef>
              </a:pPr>
              <a:t>13</a:t>
            </a:fld>
            <a:endParaRPr lang="it-IT" altLang="de-DE" smtClean="0"/>
          </a:p>
        </p:txBody>
      </p:sp>
    </p:spTree>
    <p:extLst>
      <p:ext uri="{BB962C8B-B14F-4D97-AF65-F5344CB8AC3E}">
        <p14:creationId xmlns:p14="http://schemas.microsoft.com/office/powerpoint/2010/main" val="165105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p:spPr>
        <p:txBody>
          <a:bodyPr/>
          <a:lstStyle/>
          <a:p>
            <a:r>
              <a:rPr lang="de-DE" altLang="de-DE" dirty="0" smtClean="0">
                <a:latin typeface="Arial" pitchFamily="34" charset="0"/>
                <a:ea typeface="ＭＳ Ｐゴシック" pitchFamily="34" charset="-128"/>
              </a:rPr>
              <a:t>Passt gut zum action-</a:t>
            </a:r>
            <a:r>
              <a:rPr lang="de-DE" altLang="de-DE" dirty="0" err="1" smtClean="0">
                <a:latin typeface="Arial" pitchFamily="34" charset="0"/>
                <a:ea typeface="ＭＳ Ｐゴシック" pitchFamily="34" charset="-128"/>
              </a:rPr>
              <a:t>oriented</a:t>
            </a:r>
            <a:r>
              <a:rPr lang="de-DE" altLang="de-DE" baseline="0" dirty="0" smtClean="0">
                <a:latin typeface="Arial" pitchFamily="34" charset="0"/>
                <a:ea typeface="ＭＳ Ｐゴシック" pitchFamily="34" charset="-128"/>
              </a:rPr>
              <a:t> </a:t>
            </a:r>
            <a:r>
              <a:rPr lang="de-DE" altLang="de-DE" baseline="0" dirty="0" err="1" smtClean="0">
                <a:latin typeface="Arial" pitchFamily="34" charset="0"/>
                <a:ea typeface="ＭＳ Ｐゴシック" pitchFamily="34" charset="-128"/>
              </a:rPr>
              <a:t>approach</a:t>
            </a:r>
            <a:endParaRPr lang="de-DE" altLang="de-DE" dirty="0" smtClean="0">
              <a:latin typeface="Arial" pitchFamily="34" charset="0"/>
              <a:ea typeface="ＭＳ Ｐゴシック" pitchFamily="34" charset="-128"/>
            </a:endParaRPr>
          </a:p>
        </p:txBody>
      </p:sp>
      <p:sp>
        <p:nvSpPr>
          <p:cNvPr id="55300" name="Foliennummernplatzhalter 3"/>
          <p:cNvSpPr>
            <a:spLocks noGrp="1"/>
          </p:cNvSpPr>
          <p:nvPr>
            <p:ph type="sldNum" sz="quarter" idx="5"/>
          </p:nvPr>
        </p:nvSpPr>
        <p:spPr>
          <a:noFill/>
        </p:spPr>
        <p:txBody>
          <a:bodyPr/>
          <a:lstStyle>
            <a:lvl1pPr eaLnBrk="0" hangingPunct="0">
              <a:defRPr sz="1200">
                <a:solidFill>
                  <a:schemeClr val="bg1"/>
                </a:solidFill>
                <a:latin typeface="Trebuchet MS" pitchFamily="34" charset="0"/>
                <a:ea typeface="ＭＳ Ｐゴシック" pitchFamily="34" charset="-128"/>
              </a:defRPr>
            </a:lvl1pPr>
            <a:lvl2pPr marL="742950" indent="-285750" eaLnBrk="0" hangingPunct="0">
              <a:defRPr sz="1200">
                <a:solidFill>
                  <a:schemeClr val="bg1"/>
                </a:solidFill>
                <a:latin typeface="Trebuchet MS" pitchFamily="34" charset="0"/>
                <a:ea typeface="ＭＳ Ｐゴシック" pitchFamily="34" charset="-128"/>
              </a:defRPr>
            </a:lvl2pPr>
            <a:lvl3pPr marL="1143000" indent="-228600" eaLnBrk="0" hangingPunct="0">
              <a:defRPr sz="1200">
                <a:solidFill>
                  <a:schemeClr val="bg1"/>
                </a:solidFill>
                <a:latin typeface="Trebuchet MS" pitchFamily="34" charset="0"/>
                <a:ea typeface="ＭＳ Ｐゴシック" pitchFamily="34" charset="-128"/>
              </a:defRPr>
            </a:lvl3pPr>
            <a:lvl4pPr marL="1600200" indent="-228600" eaLnBrk="0" hangingPunct="0">
              <a:defRPr sz="1200">
                <a:solidFill>
                  <a:schemeClr val="bg1"/>
                </a:solidFill>
                <a:latin typeface="Trebuchet MS" pitchFamily="34" charset="0"/>
                <a:ea typeface="ＭＳ Ｐゴシック" pitchFamily="34" charset="-128"/>
              </a:defRPr>
            </a:lvl4pPr>
            <a:lvl5pPr marL="2057400" indent="-228600" eaLnBrk="0" hangingPunct="0">
              <a:defRPr sz="1200">
                <a:solidFill>
                  <a:schemeClr val="bg1"/>
                </a:solidFill>
                <a:latin typeface="Trebuchet MS"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9pPr>
          </a:lstStyle>
          <a:p>
            <a:fld id="{ED10662E-7B80-4E6D-A6A0-A8C99348A134}" type="slidenum">
              <a:rPr lang="it-IT" altLang="de-DE" smtClean="0">
                <a:solidFill>
                  <a:schemeClr val="tx1"/>
                </a:solidFill>
                <a:latin typeface="Arial" pitchFamily="34" charset="0"/>
              </a:rPr>
              <a:pPr/>
              <a:t>14</a:t>
            </a:fld>
            <a:endParaRPr lang="it-IT" altLang="de-DE" smtClean="0">
              <a:solidFill>
                <a:schemeClr val="tx1"/>
              </a:solidFill>
              <a:latin typeface="Arial" pitchFamily="34" charset="0"/>
            </a:endParaRPr>
          </a:p>
        </p:txBody>
      </p:sp>
    </p:spTree>
    <p:extLst>
      <p:ext uri="{BB962C8B-B14F-4D97-AF65-F5344CB8AC3E}">
        <p14:creationId xmlns:p14="http://schemas.microsoft.com/office/powerpoint/2010/main" val="169901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15</a:t>
            </a:fld>
            <a:endParaRPr lang="it-IT"/>
          </a:p>
        </p:txBody>
      </p:sp>
    </p:spTree>
    <p:extLst>
      <p:ext uri="{BB962C8B-B14F-4D97-AF65-F5344CB8AC3E}">
        <p14:creationId xmlns:p14="http://schemas.microsoft.com/office/powerpoint/2010/main" val="164141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16</a:t>
            </a:fld>
            <a:endParaRPr lang="it-IT"/>
          </a:p>
        </p:txBody>
      </p:sp>
    </p:spTree>
    <p:extLst>
      <p:ext uri="{BB962C8B-B14F-4D97-AF65-F5344CB8AC3E}">
        <p14:creationId xmlns:p14="http://schemas.microsoft.com/office/powerpoint/2010/main" val="1927563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17</a:t>
            </a:fld>
            <a:endParaRPr lang="it-IT"/>
          </a:p>
        </p:txBody>
      </p:sp>
    </p:spTree>
    <p:extLst>
      <p:ext uri="{BB962C8B-B14F-4D97-AF65-F5344CB8AC3E}">
        <p14:creationId xmlns:p14="http://schemas.microsoft.com/office/powerpoint/2010/main" val="80052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19</a:t>
            </a:fld>
            <a:endParaRPr lang="it-IT"/>
          </a:p>
        </p:txBody>
      </p:sp>
    </p:spTree>
    <p:extLst>
      <p:ext uri="{BB962C8B-B14F-4D97-AF65-F5344CB8AC3E}">
        <p14:creationId xmlns:p14="http://schemas.microsoft.com/office/powerpoint/2010/main" val="410296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20</a:t>
            </a:fld>
            <a:endParaRPr lang="it-IT"/>
          </a:p>
        </p:txBody>
      </p:sp>
    </p:spTree>
    <p:extLst>
      <p:ext uri="{BB962C8B-B14F-4D97-AF65-F5344CB8AC3E}">
        <p14:creationId xmlns:p14="http://schemas.microsoft.com/office/powerpoint/2010/main" val="361162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21</a:t>
            </a:fld>
            <a:endParaRPr lang="it-IT"/>
          </a:p>
        </p:txBody>
      </p:sp>
    </p:spTree>
    <p:extLst>
      <p:ext uri="{BB962C8B-B14F-4D97-AF65-F5344CB8AC3E}">
        <p14:creationId xmlns:p14="http://schemas.microsoft.com/office/powerpoint/2010/main" val="7703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p:spPr>
        <p:txBody>
          <a:bodyPr/>
          <a:lstStyle/>
          <a:p>
            <a:pPr marL="171450" indent="-171450">
              <a:buFontTx/>
              <a:buChar char="-"/>
            </a:pPr>
            <a:endParaRPr lang="de-DE" altLang="de-DE" dirty="0" smtClean="0">
              <a:latin typeface="Arial" pitchFamily="34" charset="0"/>
              <a:ea typeface="ＭＳ Ｐゴシック" pitchFamily="34" charset="-128"/>
            </a:endParaRPr>
          </a:p>
        </p:txBody>
      </p:sp>
      <p:sp>
        <p:nvSpPr>
          <p:cNvPr id="48132"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7A9FF15-0D81-4B0E-851E-313F013C1BBF}" type="slidenum">
              <a:rPr lang="it-IT" altLang="de-DE" smtClean="0"/>
              <a:pPr>
                <a:spcBef>
                  <a:spcPct val="0"/>
                </a:spcBef>
              </a:pPr>
              <a:t>3</a:t>
            </a:fld>
            <a:endParaRPr lang="it-IT" altLang="de-DE" smtClean="0"/>
          </a:p>
        </p:txBody>
      </p:sp>
    </p:spTree>
    <p:extLst>
      <p:ext uri="{BB962C8B-B14F-4D97-AF65-F5344CB8AC3E}">
        <p14:creationId xmlns:p14="http://schemas.microsoft.com/office/powerpoint/2010/main" val="150081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22</a:t>
            </a:fld>
            <a:endParaRPr lang="it-IT"/>
          </a:p>
        </p:txBody>
      </p:sp>
    </p:spTree>
    <p:extLst>
      <p:ext uri="{BB962C8B-B14F-4D97-AF65-F5344CB8AC3E}">
        <p14:creationId xmlns:p14="http://schemas.microsoft.com/office/powerpoint/2010/main" val="282918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de-DE" altLang="de-DE" dirty="0" smtClean="0">
              <a:latin typeface="Arial" pitchFamily="34" charset="0"/>
              <a:ea typeface="ＭＳ Ｐゴシック" pitchFamily="34" charset="-128"/>
            </a:endParaRPr>
          </a:p>
          <a:p>
            <a:endParaRPr lang="en-US" altLang="de-DE"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5495AC95-E290-4CA7-A64F-271453F8FDE8}" type="slidenum">
              <a:rPr lang="it-IT" altLang="de-DE" smtClean="0"/>
              <a:pPr>
                <a:spcBef>
                  <a:spcPct val="0"/>
                </a:spcBef>
              </a:pPr>
              <a:t>4</a:t>
            </a:fld>
            <a:endParaRPr lang="it-IT" altLang="de-DE" smtClean="0"/>
          </a:p>
        </p:txBody>
      </p:sp>
    </p:spTree>
    <p:extLst>
      <p:ext uri="{BB962C8B-B14F-4D97-AF65-F5344CB8AC3E}">
        <p14:creationId xmlns:p14="http://schemas.microsoft.com/office/powerpoint/2010/main" val="227833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5</a:t>
            </a:fld>
            <a:endParaRPr lang="it-IT"/>
          </a:p>
        </p:txBody>
      </p:sp>
    </p:spTree>
    <p:extLst>
      <p:ext uri="{BB962C8B-B14F-4D97-AF65-F5344CB8AC3E}">
        <p14:creationId xmlns:p14="http://schemas.microsoft.com/office/powerpoint/2010/main" val="28304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p:spPr>
        <p:txBody>
          <a:bodyPr/>
          <a:lstStyle/>
          <a:p>
            <a:endParaRPr lang="de-DE" altLang="de-DE" dirty="0" smtClean="0">
              <a:latin typeface="Arial" pitchFamily="34" charset="0"/>
              <a:ea typeface="ＭＳ Ｐゴシック" pitchFamily="34" charset="-128"/>
            </a:endParaRPr>
          </a:p>
        </p:txBody>
      </p:sp>
      <p:sp>
        <p:nvSpPr>
          <p:cNvPr id="50180" name="Foliennummernplatzhalter 3"/>
          <p:cNvSpPr>
            <a:spLocks noGrp="1"/>
          </p:cNvSpPr>
          <p:nvPr>
            <p:ph type="sldNum" sz="quarter" idx="5"/>
          </p:nvPr>
        </p:nvSpPr>
        <p:spPr>
          <a:noFill/>
        </p:spPr>
        <p:txBody>
          <a:bodyPr/>
          <a:lstStyle>
            <a:lvl1pPr eaLnBrk="0" hangingPunct="0">
              <a:defRPr sz="1200">
                <a:solidFill>
                  <a:schemeClr val="bg1"/>
                </a:solidFill>
                <a:latin typeface="Trebuchet MS" pitchFamily="34" charset="0"/>
                <a:ea typeface="ＭＳ Ｐゴシック" pitchFamily="34" charset="-128"/>
              </a:defRPr>
            </a:lvl1pPr>
            <a:lvl2pPr marL="742950" indent="-285750" eaLnBrk="0" hangingPunct="0">
              <a:defRPr sz="1200">
                <a:solidFill>
                  <a:schemeClr val="bg1"/>
                </a:solidFill>
                <a:latin typeface="Trebuchet MS" pitchFamily="34" charset="0"/>
                <a:ea typeface="ＭＳ Ｐゴシック" pitchFamily="34" charset="-128"/>
              </a:defRPr>
            </a:lvl2pPr>
            <a:lvl3pPr marL="1143000" indent="-228600" eaLnBrk="0" hangingPunct="0">
              <a:defRPr sz="1200">
                <a:solidFill>
                  <a:schemeClr val="bg1"/>
                </a:solidFill>
                <a:latin typeface="Trebuchet MS" pitchFamily="34" charset="0"/>
                <a:ea typeface="ＭＳ Ｐゴシック" pitchFamily="34" charset="-128"/>
              </a:defRPr>
            </a:lvl3pPr>
            <a:lvl4pPr marL="1600200" indent="-228600" eaLnBrk="0" hangingPunct="0">
              <a:defRPr sz="1200">
                <a:solidFill>
                  <a:schemeClr val="bg1"/>
                </a:solidFill>
                <a:latin typeface="Trebuchet MS" pitchFamily="34" charset="0"/>
                <a:ea typeface="ＭＳ Ｐゴシック" pitchFamily="34" charset="-128"/>
              </a:defRPr>
            </a:lvl4pPr>
            <a:lvl5pPr marL="2057400" indent="-228600" eaLnBrk="0" hangingPunct="0">
              <a:defRPr sz="1200">
                <a:solidFill>
                  <a:schemeClr val="bg1"/>
                </a:solidFill>
                <a:latin typeface="Trebuchet MS"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9pPr>
          </a:lstStyle>
          <a:p>
            <a:fld id="{C41D7114-DD7A-4AA1-82F7-5D328CEEE6B5}" type="slidenum">
              <a:rPr lang="it-IT" altLang="de-DE" smtClean="0">
                <a:solidFill>
                  <a:schemeClr val="tx1"/>
                </a:solidFill>
                <a:latin typeface="Arial" pitchFamily="34" charset="0"/>
              </a:rPr>
              <a:pPr/>
              <a:t>6</a:t>
            </a:fld>
            <a:endParaRPr lang="it-IT" altLang="de-DE" smtClean="0">
              <a:solidFill>
                <a:schemeClr val="tx1"/>
              </a:solidFill>
              <a:latin typeface="Arial" pitchFamily="34" charset="0"/>
            </a:endParaRPr>
          </a:p>
        </p:txBody>
      </p:sp>
    </p:spTree>
    <p:extLst>
      <p:ext uri="{BB962C8B-B14F-4D97-AF65-F5344CB8AC3E}">
        <p14:creationId xmlns:p14="http://schemas.microsoft.com/office/powerpoint/2010/main" val="167032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7</a:t>
            </a:fld>
            <a:endParaRPr lang="it-IT"/>
          </a:p>
        </p:txBody>
      </p:sp>
    </p:spTree>
    <p:extLst>
      <p:ext uri="{BB962C8B-B14F-4D97-AF65-F5344CB8AC3E}">
        <p14:creationId xmlns:p14="http://schemas.microsoft.com/office/powerpoint/2010/main" val="267951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de-DE" altLang="de-DE" dirty="0" smtClean="0">
              <a:latin typeface="Arial" pitchFamily="34" charset="0"/>
              <a:ea typeface="ＭＳ Ｐゴシック" pitchFamily="34" charset="-128"/>
            </a:endParaRPr>
          </a:p>
        </p:txBody>
      </p:sp>
      <p:sp>
        <p:nvSpPr>
          <p:cNvPr id="51204" name="Foliennummernplatzhalter 3"/>
          <p:cNvSpPr>
            <a:spLocks noGrp="1"/>
          </p:cNvSpPr>
          <p:nvPr>
            <p:ph type="sldNum" sz="quarter" idx="5"/>
          </p:nvPr>
        </p:nvSpPr>
        <p:spPr>
          <a:noFill/>
        </p:spPr>
        <p:txBody>
          <a:bodyPr/>
          <a:lstStyle>
            <a:lvl1pPr eaLnBrk="0" hangingPunct="0">
              <a:defRPr sz="1200">
                <a:solidFill>
                  <a:schemeClr val="bg1"/>
                </a:solidFill>
                <a:latin typeface="Trebuchet MS" pitchFamily="34" charset="0"/>
                <a:ea typeface="ＭＳ Ｐゴシック" pitchFamily="34" charset="-128"/>
              </a:defRPr>
            </a:lvl1pPr>
            <a:lvl2pPr marL="742950" indent="-285750" eaLnBrk="0" hangingPunct="0">
              <a:defRPr sz="1200">
                <a:solidFill>
                  <a:schemeClr val="bg1"/>
                </a:solidFill>
                <a:latin typeface="Trebuchet MS" pitchFamily="34" charset="0"/>
                <a:ea typeface="ＭＳ Ｐゴシック" pitchFamily="34" charset="-128"/>
              </a:defRPr>
            </a:lvl2pPr>
            <a:lvl3pPr marL="1143000" indent="-228600" eaLnBrk="0" hangingPunct="0">
              <a:defRPr sz="1200">
                <a:solidFill>
                  <a:schemeClr val="bg1"/>
                </a:solidFill>
                <a:latin typeface="Trebuchet MS" pitchFamily="34" charset="0"/>
                <a:ea typeface="ＭＳ Ｐゴシック" pitchFamily="34" charset="-128"/>
              </a:defRPr>
            </a:lvl3pPr>
            <a:lvl4pPr marL="1600200" indent="-228600" eaLnBrk="0" hangingPunct="0">
              <a:defRPr sz="1200">
                <a:solidFill>
                  <a:schemeClr val="bg1"/>
                </a:solidFill>
                <a:latin typeface="Trebuchet MS" pitchFamily="34" charset="0"/>
                <a:ea typeface="ＭＳ Ｐゴシック" pitchFamily="34" charset="-128"/>
              </a:defRPr>
            </a:lvl4pPr>
            <a:lvl5pPr marL="2057400" indent="-228600" eaLnBrk="0" hangingPunct="0">
              <a:defRPr sz="1200">
                <a:solidFill>
                  <a:schemeClr val="bg1"/>
                </a:solidFill>
                <a:latin typeface="Trebuchet MS"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Trebuchet MS" pitchFamily="34" charset="0"/>
                <a:ea typeface="ＭＳ Ｐゴシック" pitchFamily="34" charset="-128"/>
              </a:defRPr>
            </a:lvl9pPr>
          </a:lstStyle>
          <a:p>
            <a:fld id="{5445C543-4A80-48B2-A715-6E4BC34F4E4A}" type="slidenum">
              <a:rPr lang="it-IT" altLang="de-DE" smtClean="0">
                <a:solidFill>
                  <a:schemeClr val="tx1"/>
                </a:solidFill>
                <a:latin typeface="Arial" pitchFamily="34" charset="0"/>
              </a:rPr>
              <a:pPr/>
              <a:t>8</a:t>
            </a:fld>
            <a:endParaRPr lang="it-IT" altLang="de-DE" smtClean="0">
              <a:solidFill>
                <a:schemeClr val="tx1"/>
              </a:solidFill>
              <a:latin typeface="Arial" pitchFamily="34" charset="0"/>
            </a:endParaRPr>
          </a:p>
        </p:txBody>
      </p:sp>
    </p:spTree>
    <p:extLst>
      <p:ext uri="{BB962C8B-B14F-4D97-AF65-F5344CB8AC3E}">
        <p14:creationId xmlns:p14="http://schemas.microsoft.com/office/powerpoint/2010/main" val="133568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C53DCEE-4176-4B35-871E-DC3CA9A1626F}" type="slidenum">
              <a:rPr lang="it-IT" smtClean="0"/>
              <a:pPr>
                <a:defRPr/>
              </a:pPr>
              <a:t>9</a:t>
            </a:fld>
            <a:endParaRPr lang="it-IT"/>
          </a:p>
        </p:txBody>
      </p:sp>
    </p:spTree>
    <p:extLst>
      <p:ext uri="{BB962C8B-B14F-4D97-AF65-F5344CB8AC3E}">
        <p14:creationId xmlns:p14="http://schemas.microsoft.com/office/powerpoint/2010/main" val="161448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p:spPr>
        <p:txBody>
          <a:bodyPr/>
          <a:lstStyle/>
          <a:p>
            <a:pPr marL="171450" indent="-171450">
              <a:buFontTx/>
              <a:buChar char="-"/>
            </a:pPr>
            <a:endParaRPr lang="de-DE" altLang="de-DE" dirty="0" smtClean="0">
              <a:latin typeface="Arial" pitchFamily="34" charset="0"/>
              <a:ea typeface="ＭＳ Ｐゴシック" pitchFamily="34" charset="-128"/>
            </a:endParaRPr>
          </a:p>
        </p:txBody>
      </p:sp>
      <p:sp>
        <p:nvSpPr>
          <p:cNvPr id="522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D6B52E19-490D-4771-9BD4-9779B16ABDFB}" type="slidenum">
              <a:rPr lang="it-IT" altLang="de-DE" smtClean="0"/>
              <a:pPr>
                <a:spcBef>
                  <a:spcPct val="0"/>
                </a:spcBef>
              </a:pPr>
              <a:t>10</a:t>
            </a:fld>
            <a:endParaRPr lang="it-IT" altLang="de-DE" smtClean="0"/>
          </a:p>
        </p:txBody>
      </p:sp>
    </p:spTree>
    <p:extLst>
      <p:ext uri="{BB962C8B-B14F-4D97-AF65-F5344CB8AC3E}">
        <p14:creationId xmlns:p14="http://schemas.microsoft.com/office/powerpoint/2010/main" val="22304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4" name="Rectangle 68"/>
          <p:cNvSpPr>
            <a:spLocks noGrp="1" noChangeArrowheads="1"/>
          </p:cNvSpPr>
          <p:nvPr>
            <p:ph type="ctrTitle"/>
          </p:nvPr>
        </p:nvSpPr>
        <p:spPr>
          <a:xfrm>
            <a:off x="457200" y="1752600"/>
            <a:ext cx="8229600" cy="1143000"/>
          </a:xfrm>
        </p:spPr>
        <p:txBody>
          <a:bodyPr/>
          <a:lstStyle>
            <a:lvl1pPr algn="ctr">
              <a:defRPr sz="3600"/>
            </a:lvl1pPr>
          </a:lstStyle>
          <a:p>
            <a:pPr lvl="0"/>
            <a:r>
              <a:rPr lang="en-US" altLang="ja-JP" noProof="0" dirty="0" smtClean="0"/>
              <a:t>Click to edit Master title style</a:t>
            </a:r>
          </a:p>
        </p:txBody>
      </p:sp>
      <p:sp>
        <p:nvSpPr>
          <p:cNvPr id="4165" name="Rectangle 69"/>
          <p:cNvSpPr>
            <a:spLocks noGrp="1" noChangeArrowheads="1"/>
          </p:cNvSpPr>
          <p:nvPr>
            <p:ph type="subTitle" idx="1"/>
          </p:nvPr>
        </p:nvSpPr>
        <p:spPr>
          <a:xfrm>
            <a:off x="1371600" y="3352800"/>
            <a:ext cx="6400800" cy="1752600"/>
          </a:xfrm>
        </p:spPr>
        <p:txBody>
          <a:bodyPr/>
          <a:lstStyle>
            <a:lvl1pPr marL="0" indent="0" algn="ctr">
              <a:defRPr/>
            </a:lvl1pPr>
          </a:lstStyle>
          <a:p>
            <a:pPr lvl="0"/>
            <a:r>
              <a:rPr lang="en-US" altLang="ja-JP" noProof="0" smtClean="0"/>
              <a:t>Click to edit Master subtitle style</a:t>
            </a:r>
          </a:p>
        </p:txBody>
      </p:sp>
    </p:spTree>
    <p:extLst>
      <p:ext uri="{BB962C8B-B14F-4D97-AF65-F5344CB8AC3E}">
        <p14:creationId xmlns:p14="http://schemas.microsoft.com/office/powerpoint/2010/main" val="360226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B5004BD-2308-495B-A2CF-74CF9B141473}"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25417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19200"/>
            <a:ext cx="18478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219200"/>
            <a:ext cx="53911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E8A83BC1-6A54-4121-B99B-2E3EABBB69CB}"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280226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1219200"/>
            <a:ext cx="7391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p:txBody>
          <a:bodyPr/>
          <a:lstStyle>
            <a:lvl1pPr>
              <a:defRPr/>
            </a:lvl1pPr>
          </a:lstStyle>
          <a:p>
            <a:pPr>
              <a:defRPr/>
            </a:pPr>
            <a:fld id="{63341F19-2F42-42A5-8C04-E747326872D7}"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374956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73914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43000" y="2286000"/>
            <a:ext cx="7162800" cy="3886200"/>
          </a:xfrm>
        </p:spPr>
        <p:txBody>
          <a:bodyPr/>
          <a:lstStyle/>
          <a:p>
            <a:pPr lvl="0"/>
            <a:r>
              <a:rPr lang="en-US" noProof="0" smtClean="0"/>
              <a:t>Click icon to add SmartArt graphic</a:t>
            </a:r>
            <a:endParaRPr lang="en-US" noProof="0"/>
          </a:p>
        </p:txBody>
      </p:sp>
      <p:sp>
        <p:nvSpPr>
          <p:cNvPr id="4" name="Slide Number Placeholder 3"/>
          <p:cNvSpPr>
            <a:spLocks noGrp="1"/>
          </p:cNvSpPr>
          <p:nvPr>
            <p:ph type="sldNum" sz="quarter" idx="10"/>
          </p:nvPr>
        </p:nvSpPr>
        <p:spPr/>
        <p:txBody>
          <a:bodyPr/>
          <a:lstStyle>
            <a:lvl1pPr>
              <a:defRPr/>
            </a:lvl1pPr>
          </a:lstStyle>
          <a:p>
            <a:pPr>
              <a:defRPr/>
            </a:pPr>
            <a:fld id="{39DE9E03-9B4B-4448-8528-A4DCD500E913}"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108176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1E3A9376-8747-48C6-BCF4-CA023DC10DEC}"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453782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A3CC1049-1F1B-4678-823E-52651551B0E5}"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6141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286000"/>
            <a:ext cx="3505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286000"/>
            <a:ext cx="3505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A993F79C-4B29-42AC-B8E1-230D8126E544}"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119994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E6AE8C59-A41E-4C01-AA7A-230CEEE6FF6B}"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161935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C03210A1-BE39-4F6F-ABEB-C4AC41F2D656}"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100026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029C1B4-5605-43E3-91D3-00EAF5346D0D}"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365763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3008313" cy="64807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04864"/>
            <a:ext cx="30083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60EA98E-EA98-4402-9865-326EEEE9118C}"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256458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4EE499E5-B57D-4287-98EA-D02A9BAF95B1}" type="slidenum">
              <a:rPr lang="en-US" altLang="ja-JP"/>
              <a:pPr>
                <a:defRPr/>
              </a:pPr>
              <a:t>‹Nr.›</a:t>
            </a:fld>
            <a:endParaRPr lang="en-US" altLang="ja-JP">
              <a:solidFill>
                <a:schemeClr val="tx1"/>
              </a:solidFill>
              <a:latin typeface="Helvetica" pitchFamily="-96" charset="0"/>
            </a:endParaRPr>
          </a:p>
        </p:txBody>
      </p:sp>
    </p:spTree>
    <p:extLst>
      <p:ext uri="{BB962C8B-B14F-4D97-AF65-F5344CB8AC3E}">
        <p14:creationId xmlns:p14="http://schemas.microsoft.com/office/powerpoint/2010/main" val="123023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66"/>
          <p:cNvSpPr>
            <a:spLocks noGrp="1" noChangeArrowheads="1"/>
          </p:cNvSpPr>
          <p:nvPr>
            <p:ph type="title"/>
          </p:nvPr>
        </p:nvSpPr>
        <p:spPr bwMode="auto">
          <a:xfrm>
            <a:off x="1143000" y="1219200"/>
            <a:ext cx="739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Fare clic per modificare stile</a:t>
            </a:r>
          </a:p>
        </p:txBody>
      </p:sp>
      <p:sp>
        <p:nvSpPr>
          <p:cNvPr id="1027" name="Rectangle 67"/>
          <p:cNvSpPr>
            <a:spLocks noGrp="1" noChangeArrowheads="1"/>
          </p:cNvSpPr>
          <p:nvPr>
            <p:ph type="body" idx="1"/>
          </p:nvPr>
        </p:nvSpPr>
        <p:spPr bwMode="auto">
          <a:xfrm>
            <a:off x="1143000" y="2286000"/>
            <a:ext cx="716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Fare clic per modificare gli stili del testo dello schema</a:t>
            </a:r>
          </a:p>
          <a:p>
            <a:pPr lvl="1"/>
            <a:r>
              <a:rPr lang="en-US" altLang="ja-JP" smtClean="0"/>
              <a:t>Secondo livello</a:t>
            </a:r>
          </a:p>
          <a:p>
            <a:pPr lvl="2"/>
            <a:r>
              <a:rPr lang="en-US" altLang="ja-JP" smtClean="0"/>
              <a:t>Terzo livello</a:t>
            </a:r>
          </a:p>
          <a:p>
            <a:pPr lvl="3"/>
            <a:r>
              <a:rPr lang="en-US" altLang="ja-JP" smtClean="0"/>
              <a:t>Quarto livello</a:t>
            </a:r>
          </a:p>
          <a:p>
            <a:pPr lvl="4"/>
            <a:r>
              <a:rPr lang="en-US" altLang="ja-JP" smtClean="0"/>
              <a:t>Quinto livello</a:t>
            </a:r>
          </a:p>
        </p:txBody>
      </p:sp>
      <p:sp>
        <p:nvSpPr>
          <p:cNvPr id="3142" name="Rectangle 70"/>
          <p:cNvSpPr>
            <a:spLocks noGrp="1" noChangeArrowheads="1"/>
          </p:cNvSpPr>
          <p:nvPr>
            <p:ph type="sldNum" sz="quarter" idx="4"/>
          </p:nvPr>
        </p:nvSpPr>
        <p:spPr bwMode="auto">
          <a:xfrm>
            <a:off x="8382000" y="64770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a:solidFill>
                  <a:schemeClr val="bg2">
                    <a:lumMod val="60000"/>
                    <a:lumOff val="40000"/>
                  </a:schemeClr>
                </a:solidFill>
                <a:latin typeface="Trebuchet MS" pitchFamily="-96" charset="0"/>
                <a:ea typeface="+mn-ea"/>
                <a:cs typeface="+mn-cs"/>
              </a:defRPr>
            </a:lvl1pPr>
          </a:lstStyle>
          <a:p>
            <a:pPr>
              <a:defRPr/>
            </a:pPr>
            <a:fld id="{A7AC02E7-9565-495E-A9B2-A371AE092F7B}" type="slidenum">
              <a:rPr lang="en-US" altLang="ja-JP"/>
              <a:pPr>
                <a:defRPr/>
              </a:pPr>
              <a:t>‹Nr.›</a:t>
            </a:fld>
            <a:endParaRPr lang="en-US" altLang="ja-JP" dirty="0">
              <a:latin typeface="Helvetica" pitchFamily="-96" charset="0"/>
            </a:endParaRPr>
          </a:p>
        </p:txBody>
      </p:sp>
      <p:sp>
        <p:nvSpPr>
          <p:cNvPr id="1029" name="Text Box 79"/>
          <p:cNvSpPr txBox="1">
            <a:spLocks noChangeArrowheads="1"/>
          </p:cNvSpPr>
          <p:nvPr/>
        </p:nvSpPr>
        <p:spPr bwMode="auto">
          <a:xfrm>
            <a:off x="827584" y="6400799"/>
            <a:ext cx="748883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50000"/>
              </a:spcBef>
              <a:defRPr sz="1200">
                <a:solidFill>
                  <a:schemeClr val="bg1"/>
                </a:solidFill>
                <a:latin typeface="Trebuchet MS" pitchFamily="34" charset="0"/>
                <a:ea typeface="ＭＳ Ｐゴシック" pitchFamily="34" charset="-128"/>
              </a:defRPr>
            </a:lvl1pPr>
            <a:lvl2pPr marL="742950" indent="-285750" eaLnBrk="0" hangingPunct="0">
              <a:spcBef>
                <a:spcPct val="50000"/>
              </a:spcBef>
              <a:defRPr sz="1200">
                <a:solidFill>
                  <a:schemeClr val="bg1"/>
                </a:solidFill>
                <a:latin typeface="Trebuchet MS" pitchFamily="34" charset="0"/>
                <a:ea typeface="ＭＳ Ｐゴシック" pitchFamily="34" charset="-128"/>
              </a:defRPr>
            </a:lvl2pPr>
            <a:lvl3pPr marL="1143000" indent="-228600" eaLnBrk="0" hangingPunct="0">
              <a:spcBef>
                <a:spcPct val="50000"/>
              </a:spcBef>
              <a:defRPr sz="1200">
                <a:solidFill>
                  <a:schemeClr val="bg1"/>
                </a:solidFill>
                <a:latin typeface="Trebuchet MS" pitchFamily="34" charset="0"/>
                <a:ea typeface="ＭＳ Ｐゴシック" pitchFamily="34" charset="-128"/>
              </a:defRPr>
            </a:lvl3pPr>
            <a:lvl4pPr marL="1600200" indent="-228600" eaLnBrk="0" hangingPunct="0">
              <a:spcBef>
                <a:spcPct val="50000"/>
              </a:spcBef>
              <a:defRPr sz="1200">
                <a:solidFill>
                  <a:schemeClr val="bg1"/>
                </a:solidFill>
                <a:latin typeface="Trebuchet MS" pitchFamily="34" charset="0"/>
                <a:ea typeface="ＭＳ Ｐゴシック" pitchFamily="34" charset="-128"/>
              </a:defRPr>
            </a:lvl4pPr>
            <a:lvl5pPr marL="2057400" indent="-228600" eaLnBrk="0" hangingPunct="0">
              <a:spcBef>
                <a:spcPct val="50000"/>
              </a:spcBef>
              <a:defRPr sz="1200">
                <a:solidFill>
                  <a:schemeClr val="bg1"/>
                </a:solidFill>
                <a:latin typeface="Trebuchet MS" pitchFamily="34" charset="0"/>
                <a:ea typeface="ＭＳ Ｐゴシック" pitchFamily="34" charset="-128"/>
              </a:defRPr>
            </a:lvl5pPr>
            <a:lvl6pPr marL="2514600" indent="-228600" eaLnBrk="0" fontAlgn="base" hangingPunct="0">
              <a:spcBef>
                <a:spcPct val="50000"/>
              </a:spcBef>
              <a:spcAft>
                <a:spcPct val="0"/>
              </a:spcAft>
              <a:defRPr sz="1200">
                <a:solidFill>
                  <a:schemeClr val="bg1"/>
                </a:solidFill>
                <a:latin typeface="Trebuchet MS" pitchFamily="34" charset="0"/>
                <a:ea typeface="ＭＳ Ｐゴシック" pitchFamily="34" charset="-128"/>
              </a:defRPr>
            </a:lvl6pPr>
            <a:lvl7pPr marL="2971800" indent="-228600" eaLnBrk="0" fontAlgn="base" hangingPunct="0">
              <a:spcBef>
                <a:spcPct val="50000"/>
              </a:spcBef>
              <a:spcAft>
                <a:spcPct val="0"/>
              </a:spcAft>
              <a:defRPr sz="1200">
                <a:solidFill>
                  <a:schemeClr val="bg1"/>
                </a:solidFill>
                <a:latin typeface="Trebuchet MS" pitchFamily="34" charset="0"/>
                <a:ea typeface="ＭＳ Ｐゴシック" pitchFamily="34" charset="-128"/>
              </a:defRPr>
            </a:lvl7pPr>
            <a:lvl8pPr marL="3429000" indent="-228600" eaLnBrk="0" fontAlgn="base" hangingPunct="0">
              <a:spcBef>
                <a:spcPct val="50000"/>
              </a:spcBef>
              <a:spcAft>
                <a:spcPct val="0"/>
              </a:spcAft>
              <a:defRPr sz="1200">
                <a:solidFill>
                  <a:schemeClr val="bg1"/>
                </a:solidFill>
                <a:latin typeface="Trebuchet MS" pitchFamily="34" charset="0"/>
                <a:ea typeface="ＭＳ Ｐゴシック" pitchFamily="34" charset="-128"/>
              </a:defRPr>
            </a:lvl8pPr>
            <a:lvl9pPr marL="3886200" indent="-228600" eaLnBrk="0" fontAlgn="base" hangingPunct="0">
              <a:spcBef>
                <a:spcPct val="50000"/>
              </a:spcBef>
              <a:spcAft>
                <a:spcPct val="0"/>
              </a:spcAft>
              <a:defRPr sz="1200">
                <a:solidFill>
                  <a:schemeClr val="bg1"/>
                </a:solidFill>
                <a:latin typeface="Trebuchet MS" pitchFamily="34" charset="0"/>
                <a:ea typeface="ＭＳ Ｐゴシック" pitchFamily="34" charset="-128"/>
              </a:defRPr>
            </a:lvl9pPr>
          </a:lstStyle>
          <a:p>
            <a:pPr algn="ctr">
              <a:defRPr/>
            </a:pPr>
            <a:r>
              <a:rPr lang="it-IT" altLang="de-DE" dirty="0" smtClean="0">
                <a:solidFill>
                  <a:schemeClr val="tx1">
                    <a:lumMod val="75000"/>
                  </a:schemeClr>
                </a:solidFill>
              </a:rPr>
              <a:t>Katrin</a:t>
            </a:r>
            <a:r>
              <a:rPr lang="it-IT" altLang="de-DE" baseline="0" dirty="0" smtClean="0">
                <a:solidFill>
                  <a:schemeClr val="tx1">
                    <a:lumMod val="75000"/>
                  </a:schemeClr>
                </a:solidFill>
              </a:rPr>
              <a:t> </a:t>
            </a:r>
            <a:r>
              <a:rPr lang="it-IT" altLang="de-DE" baseline="0" dirty="0" err="1" smtClean="0">
                <a:solidFill>
                  <a:schemeClr val="tx1">
                    <a:lumMod val="75000"/>
                  </a:schemeClr>
                </a:solidFill>
              </a:rPr>
              <a:t>Wisniewski</a:t>
            </a:r>
            <a:r>
              <a:rPr lang="it-IT" altLang="de-DE" baseline="0" dirty="0" smtClean="0">
                <a:solidFill>
                  <a:schemeClr val="tx1">
                    <a:lumMod val="75000"/>
                  </a:schemeClr>
                </a:solidFill>
              </a:rPr>
              <a:t>: MERLIN. </a:t>
            </a:r>
            <a:r>
              <a:rPr lang="it-IT" altLang="de-DE" baseline="0" dirty="0" err="1" smtClean="0">
                <a:solidFill>
                  <a:schemeClr val="tx1">
                    <a:lumMod val="75000"/>
                  </a:schemeClr>
                </a:solidFill>
              </a:rPr>
              <a:t>Fachtagung</a:t>
            </a:r>
            <a:r>
              <a:rPr lang="it-IT" altLang="de-DE" baseline="0" dirty="0" smtClean="0">
                <a:solidFill>
                  <a:schemeClr val="tx1">
                    <a:lumMod val="75000"/>
                  </a:schemeClr>
                </a:solidFill>
              </a:rPr>
              <a:t> MSZ, Online-</a:t>
            </a:r>
            <a:r>
              <a:rPr lang="it-IT" altLang="de-DE" baseline="0" dirty="0" err="1" smtClean="0">
                <a:solidFill>
                  <a:schemeClr val="tx1">
                    <a:lumMod val="75000"/>
                  </a:schemeClr>
                </a:solidFill>
              </a:rPr>
              <a:t>Lernszenarien</a:t>
            </a:r>
            <a:r>
              <a:rPr lang="it-IT" altLang="de-DE" baseline="0" dirty="0" smtClean="0">
                <a:solidFill>
                  <a:schemeClr val="tx1">
                    <a:lumMod val="75000"/>
                  </a:schemeClr>
                </a:solidFill>
              </a:rPr>
              <a:t>, Dresden, 17./18.10.2014</a:t>
            </a:r>
            <a:endParaRPr lang="it-IT" altLang="de-DE" dirty="0" smtClean="0">
              <a:solidFill>
                <a:schemeClr val="tx1">
                  <a:lumMod val="75000"/>
                </a:schemeClr>
              </a:solidFill>
            </a:endParaRPr>
          </a:p>
        </p:txBody>
      </p:sp>
      <p:sp>
        <p:nvSpPr>
          <p:cNvPr id="3" name="Fußzeilenplatzhalt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Tree>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a:solidFill>
            <a:srgbClr val="606060"/>
          </a:solidFill>
          <a:latin typeface="Calibri"/>
          <a:ea typeface="+mj-ea"/>
          <a:cs typeface="Osaka"/>
        </a:defRPr>
      </a:lvl1pPr>
      <a:lvl2pPr algn="l" rtl="0" eaLnBrk="0" fontAlgn="base" hangingPunct="0">
        <a:spcBef>
          <a:spcPct val="0"/>
        </a:spcBef>
        <a:spcAft>
          <a:spcPct val="0"/>
        </a:spcAft>
        <a:defRPr kumimoji="1" sz="3200">
          <a:solidFill>
            <a:srgbClr val="606060"/>
          </a:solidFill>
          <a:latin typeface="Calibri" pitchFamily="34" charset="0"/>
          <a:ea typeface="Osaka" pitchFamily="-96" charset="-128"/>
          <a:cs typeface="Osaka"/>
        </a:defRPr>
      </a:lvl2pPr>
      <a:lvl3pPr algn="l" rtl="0" eaLnBrk="0" fontAlgn="base" hangingPunct="0">
        <a:spcBef>
          <a:spcPct val="0"/>
        </a:spcBef>
        <a:spcAft>
          <a:spcPct val="0"/>
        </a:spcAft>
        <a:defRPr kumimoji="1" sz="3200">
          <a:solidFill>
            <a:srgbClr val="606060"/>
          </a:solidFill>
          <a:latin typeface="Calibri" pitchFamily="34" charset="0"/>
          <a:ea typeface="Osaka" pitchFamily="-96" charset="-128"/>
          <a:cs typeface="Osaka"/>
        </a:defRPr>
      </a:lvl3pPr>
      <a:lvl4pPr algn="l" rtl="0" eaLnBrk="0" fontAlgn="base" hangingPunct="0">
        <a:spcBef>
          <a:spcPct val="0"/>
        </a:spcBef>
        <a:spcAft>
          <a:spcPct val="0"/>
        </a:spcAft>
        <a:defRPr kumimoji="1" sz="3200">
          <a:solidFill>
            <a:srgbClr val="606060"/>
          </a:solidFill>
          <a:latin typeface="Calibri" pitchFamily="34" charset="0"/>
          <a:ea typeface="Osaka" pitchFamily="-96" charset="-128"/>
          <a:cs typeface="Osaka"/>
        </a:defRPr>
      </a:lvl4pPr>
      <a:lvl5pPr algn="l" rtl="0" eaLnBrk="0" fontAlgn="base" hangingPunct="0">
        <a:spcBef>
          <a:spcPct val="0"/>
        </a:spcBef>
        <a:spcAft>
          <a:spcPct val="0"/>
        </a:spcAft>
        <a:defRPr kumimoji="1" sz="3200">
          <a:solidFill>
            <a:srgbClr val="606060"/>
          </a:solidFill>
          <a:latin typeface="Calibri" pitchFamily="34" charset="0"/>
          <a:ea typeface="Osaka" pitchFamily="-96" charset="-128"/>
          <a:cs typeface="Osaka"/>
        </a:defRPr>
      </a:lvl5pPr>
      <a:lvl6pPr marL="457200" algn="l" rtl="0" eaLnBrk="1" fontAlgn="base" hangingPunct="1">
        <a:spcBef>
          <a:spcPct val="0"/>
        </a:spcBef>
        <a:spcAft>
          <a:spcPct val="0"/>
        </a:spcAft>
        <a:defRPr kumimoji="1" sz="3200">
          <a:solidFill>
            <a:srgbClr val="AF292E"/>
          </a:solidFill>
          <a:latin typeface="Trebuchet MS" pitchFamily="-96" charset="0"/>
          <a:ea typeface="Osaka" pitchFamily="-96" charset="-128"/>
        </a:defRPr>
      </a:lvl6pPr>
      <a:lvl7pPr marL="914400" algn="l" rtl="0" eaLnBrk="1" fontAlgn="base" hangingPunct="1">
        <a:spcBef>
          <a:spcPct val="0"/>
        </a:spcBef>
        <a:spcAft>
          <a:spcPct val="0"/>
        </a:spcAft>
        <a:defRPr kumimoji="1" sz="3200">
          <a:solidFill>
            <a:srgbClr val="AF292E"/>
          </a:solidFill>
          <a:latin typeface="Trebuchet MS" pitchFamily="-96" charset="0"/>
          <a:ea typeface="Osaka" pitchFamily="-96" charset="-128"/>
        </a:defRPr>
      </a:lvl7pPr>
      <a:lvl8pPr marL="1371600" algn="l" rtl="0" eaLnBrk="1" fontAlgn="base" hangingPunct="1">
        <a:spcBef>
          <a:spcPct val="0"/>
        </a:spcBef>
        <a:spcAft>
          <a:spcPct val="0"/>
        </a:spcAft>
        <a:defRPr kumimoji="1" sz="3200">
          <a:solidFill>
            <a:srgbClr val="AF292E"/>
          </a:solidFill>
          <a:latin typeface="Trebuchet MS" pitchFamily="-96" charset="0"/>
          <a:ea typeface="Osaka" pitchFamily="-96" charset="-128"/>
        </a:defRPr>
      </a:lvl8pPr>
      <a:lvl9pPr marL="1828800" algn="l" rtl="0" eaLnBrk="1" fontAlgn="base" hangingPunct="1">
        <a:spcBef>
          <a:spcPct val="0"/>
        </a:spcBef>
        <a:spcAft>
          <a:spcPct val="0"/>
        </a:spcAft>
        <a:defRPr kumimoji="1" sz="3200">
          <a:solidFill>
            <a:srgbClr val="AF292E"/>
          </a:solidFill>
          <a:latin typeface="Trebuchet MS" pitchFamily="-96" charset="0"/>
          <a:ea typeface="Osaka" pitchFamily="-96" charset="-128"/>
        </a:defRPr>
      </a:lvl9pPr>
    </p:titleStyle>
    <p:bodyStyle>
      <a:lvl1pPr marL="352425" indent="-352425" algn="l" rtl="0" eaLnBrk="0" fontAlgn="base" hangingPunct="0">
        <a:lnSpc>
          <a:spcPct val="110000"/>
        </a:lnSpc>
        <a:spcBef>
          <a:spcPct val="20000"/>
        </a:spcBef>
        <a:spcAft>
          <a:spcPct val="0"/>
        </a:spcAft>
        <a:buClr>
          <a:schemeClr val="hlink"/>
        </a:buClr>
        <a:defRPr kumimoji="1">
          <a:solidFill>
            <a:srgbClr val="606060"/>
          </a:solidFill>
          <a:latin typeface="Calibri"/>
          <a:ea typeface="+mn-ea"/>
          <a:cs typeface="Calibri"/>
        </a:defRPr>
      </a:lvl1pPr>
      <a:lvl2pPr marL="893763" indent="-350838" algn="l" rtl="0" eaLnBrk="0" fontAlgn="base" hangingPunct="0">
        <a:spcBef>
          <a:spcPct val="20000"/>
        </a:spcBef>
        <a:spcAft>
          <a:spcPct val="0"/>
        </a:spcAft>
        <a:buClr>
          <a:schemeClr val="bg2"/>
        </a:buClr>
        <a:buChar char="•"/>
        <a:defRPr kumimoji="1">
          <a:solidFill>
            <a:srgbClr val="606060"/>
          </a:solidFill>
          <a:latin typeface="Calibri"/>
          <a:ea typeface="+mn-ea"/>
          <a:cs typeface="Calibri"/>
        </a:defRPr>
      </a:lvl2pPr>
      <a:lvl3pPr marL="1371600" indent="-317500" algn="l" rtl="0" eaLnBrk="0" fontAlgn="base" hangingPunct="0">
        <a:spcBef>
          <a:spcPct val="20000"/>
        </a:spcBef>
        <a:spcAft>
          <a:spcPct val="0"/>
        </a:spcAft>
        <a:buClr>
          <a:schemeClr val="bg2"/>
        </a:buClr>
        <a:buChar char="•"/>
        <a:defRPr kumimoji="1">
          <a:solidFill>
            <a:srgbClr val="606060"/>
          </a:solidFill>
          <a:latin typeface="Calibri"/>
          <a:ea typeface="+mn-ea"/>
          <a:cs typeface="Calibri"/>
        </a:defRPr>
      </a:lvl3pPr>
      <a:lvl4pPr marL="1844675" indent="-301625" algn="l" rtl="0" eaLnBrk="0" fontAlgn="base" hangingPunct="0">
        <a:spcBef>
          <a:spcPct val="20000"/>
        </a:spcBef>
        <a:spcAft>
          <a:spcPct val="0"/>
        </a:spcAft>
        <a:buClr>
          <a:schemeClr val="bg2"/>
        </a:buClr>
        <a:buChar char="•"/>
        <a:defRPr kumimoji="1">
          <a:solidFill>
            <a:srgbClr val="606060"/>
          </a:solidFill>
          <a:latin typeface="Calibri"/>
          <a:ea typeface="+mn-ea"/>
          <a:cs typeface="Calibri"/>
        </a:defRPr>
      </a:lvl4pPr>
      <a:lvl5pPr marL="2330450" indent="-295275" algn="l" rtl="0" eaLnBrk="0" fontAlgn="base" hangingPunct="0">
        <a:spcBef>
          <a:spcPct val="20000"/>
        </a:spcBef>
        <a:spcAft>
          <a:spcPct val="0"/>
        </a:spcAft>
        <a:buClr>
          <a:schemeClr val="bg2"/>
        </a:buClr>
        <a:buChar char="•"/>
        <a:defRPr kumimoji="1">
          <a:solidFill>
            <a:srgbClr val="606060"/>
          </a:solidFill>
          <a:latin typeface="Calibri"/>
          <a:ea typeface="+mn-ea"/>
          <a:cs typeface="Calibri"/>
        </a:defRPr>
      </a:lvl5pPr>
      <a:lvl6pPr marL="2787650" indent="-295275" algn="l" rtl="0" eaLnBrk="1" fontAlgn="base" hangingPunct="1">
        <a:spcBef>
          <a:spcPct val="20000"/>
        </a:spcBef>
        <a:spcAft>
          <a:spcPct val="0"/>
        </a:spcAft>
        <a:buClr>
          <a:schemeClr val="bg1"/>
        </a:buClr>
        <a:buChar char="•"/>
        <a:defRPr kumimoji="1">
          <a:solidFill>
            <a:schemeClr val="bg1"/>
          </a:solidFill>
          <a:latin typeface="+mn-lt"/>
          <a:ea typeface="+mn-ea"/>
        </a:defRPr>
      </a:lvl6pPr>
      <a:lvl7pPr marL="3244850" indent="-295275" algn="l" rtl="0" eaLnBrk="1" fontAlgn="base" hangingPunct="1">
        <a:spcBef>
          <a:spcPct val="20000"/>
        </a:spcBef>
        <a:spcAft>
          <a:spcPct val="0"/>
        </a:spcAft>
        <a:buClr>
          <a:schemeClr val="bg1"/>
        </a:buClr>
        <a:buChar char="•"/>
        <a:defRPr kumimoji="1">
          <a:solidFill>
            <a:schemeClr val="bg1"/>
          </a:solidFill>
          <a:latin typeface="+mn-lt"/>
          <a:ea typeface="+mn-ea"/>
        </a:defRPr>
      </a:lvl7pPr>
      <a:lvl8pPr marL="3702050" indent="-295275" algn="l" rtl="0" eaLnBrk="1" fontAlgn="base" hangingPunct="1">
        <a:spcBef>
          <a:spcPct val="20000"/>
        </a:spcBef>
        <a:spcAft>
          <a:spcPct val="0"/>
        </a:spcAft>
        <a:buClr>
          <a:schemeClr val="bg1"/>
        </a:buClr>
        <a:buChar char="•"/>
        <a:defRPr kumimoji="1">
          <a:solidFill>
            <a:schemeClr val="bg1"/>
          </a:solidFill>
          <a:latin typeface="+mn-lt"/>
          <a:ea typeface="+mn-ea"/>
        </a:defRPr>
      </a:lvl8pPr>
      <a:lvl9pPr marL="4159250" indent="-295275" algn="l" rtl="0" eaLnBrk="1" fontAlgn="base" hangingPunct="1">
        <a:spcBef>
          <a:spcPct val="20000"/>
        </a:spcBef>
        <a:spcAft>
          <a:spcPct val="0"/>
        </a:spcAft>
        <a:buClr>
          <a:schemeClr val="bg1"/>
        </a:buClr>
        <a:buChar char="•"/>
        <a:defRPr kumimoji="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atrin.wisniewski@tu-dresden.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mbridgeesol.org/rs_notes/rs_nts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teachingenglish.org.uk/biblio/author/1989" TargetMode="External"/><Relationship Id="rId5" Type="http://schemas.openxmlformats.org/officeDocument/2006/relationships/hyperlink" Target="http://www.teachingenglish.org.uk/biblio/author/331" TargetMode="External"/><Relationship Id="rId4" Type="http://schemas.openxmlformats.org/officeDocument/2006/relationships/hyperlink" Target="http://www.teachingenglish.org.uk/biblio/author/49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glishprofile.org/index.php/resources/recommendations-repo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egruyter.com/cont/glob/neutralReiEn.cfm?rc=1664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hnk.ffzg.hr/bibl/lrec2006/pdf/573_pdf.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rlin-platform.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ildschirmfoto 2012-06-27 um 09.38.3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446"/>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323850" y="2708275"/>
            <a:ext cx="6408738" cy="1152525"/>
          </a:xfrm>
        </p:spPr>
        <p:txBody>
          <a:bodyPr/>
          <a:lstStyle/>
          <a:p>
            <a:pPr algn="l" eaLnBrk="1" hangingPunct="1"/>
            <a:r>
              <a:rPr lang="en-US" altLang="de-DE" sz="3200" dirty="0" smtClean="0">
                <a:solidFill>
                  <a:schemeClr val="tx1"/>
                </a:solidFill>
                <a:latin typeface="Calibri" pitchFamily="34" charset="0"/>
              </a:rPr>
              <a:t>MERLIN: </a:t>
            </a:r>
            <a:r>
              <a:rPr lang="en-US" altLang="de-DE" sz="3200" dirty="0" err="1" smtClean="0">
                <a:solidFill>
                  <a:schemeClr val="tx1"/>
                </a:solidFill>
                <a:latin typeface="Calibri" pitchFamily="34" charset="0"/>
              </a:rPr>
              <a:t>Eine</a:t>
            </a:r>
            <a:r>
              <a:rPr lang="en-US" altLang="de-DE" sz="3200" dirty="0" smtClean="0">
                <a:solidFill>
                  <a:schemeClr val="tx1"/>
                </a:solidFill>
                <a:latin typeface="Calibri" pitchFamily="34" charset="0"/>
              </a:rPr>
              <a:t> </a:t>
            </a:r>
            <a:r>
              <a:rPr lang="en-US" altLang="de-DE" sz="3200" dirty="0" err="1" smtClean="0">
                <a:solidFill>
                  <a:schemeClr val="tx1"/>
                </a:solidFill>
                <a:latin typeface="Calibri" pitchFamily="34" charset="0"/>
              </a:rPr>
              <a:t>Plattform</a:t>
            </a:r>
            <a:r>
              <a:rPr lang="en-US" altLang="de-DE" sz="3200" dirty="0" smtClean="0">
                <a:solidFill>
                  <a:schemeClr val="tx1"/>
                </a:solidFill>
                <a:latin typeface="Calibri" pitchFamily="34" charset="0"/>
              </a:rPr>
              <a:t> </a:t>
            </a:r>
            <a:r>
              <a:rPr lang="en-US" altLang="de-DE" sz="3200" dirty="0" err="1" smtClean="0">
                <a:solidFill>
                  <a:schemeClr val="tx1"/>
                </a:solidFill>
                <a:latin typeface="Calibri" pitchFamily="34" charset="0"/>
              </a:rPr>
              <a:t>zur</a:t>
            </a:r>
            <a:r>
              <a:rPr lang="en-US" altLang="de-DE" sz="3200" dirty="0" smtClean="0">
                <a:solidFill>
                  <a:schemeClr val="tx1"/>
                </a:solidFill>
                <a:latin typeface="Calibri" pitchFamily="34" charset="0"/>
              </a:rPr>
              <a:t> </a:t>
            </a:r>
            <a:r>
              <a:rPr lang="en-US" altLang="de-DE" sz="3200" dirty="0" err="1" smtClean="0">
                <a:solidFill>
                  <a:schemeClr val="tx1"/>
                </a:solidFill>
                <a:latin typeface="Calibri" pitchFamily="34" charset="0"/>
              </a:rPr>
              <a:t>Veranschaulichung</a:t>
            </a:r>
            <a:r>
              <a:rPr lang="en-US" altLang="de-DE" sz="3200" dirty="0" smtClean="0">
                <a:solidFill>
                  <a:schemeClr val="tx1"/>
                </a:solidFill>
                <a:latin typeface="Calibri" pitchFamily="34" charset="0"/>
              </a:rPr>
              <a:t> der </a:t>
            </a:r>
            <a:r>
              <a:rPr lang="en-US" altLang="de-DE" sz="3200" dirty="0" err="1" smtClean="0">
                <a:solidFill>
                  <a:schemeClr val="tx1"/>
                </a:solidFill>
                <a:latin typeface="Calibri" pitchFamily="34" charset="0"/>
              </a:rPr>
              <a:t>Niveaustufen</a:t>
            </a:r>
            <a:r>
              <a:rPr lang="en-US" altLang="de-DE" sz="3200" dirty="0" smtClean="0">
                <a:solidFill>
                  <a:schemeClr val="tx1"/>
                </a:solidFill>
                <a:latin typeface="Calibri" pitchFamily="34" charset="0"/>
              </a:rPr>
              <a:t> des </a:t>
            </a:r>
            <a:r>
              <a:rPr lang="en-US" altLang="de-DE" sz="3200" i="1" dirty="0" err="1" smtClean="0">
                <a:solidFill>
                  <a:schemeClr val="tx1"/>
                </a:solidFill>
                <a:latin typeface="Calibri" pitchFamily="34" charset="0"/>
              </a:rPr>
              <a:t>Gemeinsamen</a:t>
            </a:r>
            <a:r>
              <a:rPr lang="en-US" altLang="de-DE" sz="3200" i="1" dirty="0" smtClean="0">
                <a:solidFill>
                  <a:schemeClr val="tx1"/>
                </a:solidFill>
                <a:latin typeface="Calibri" pitchFamily="34" charset="0"/>
              </a:rPr>
              <a:t> </a:t>
            </a:r>
            <a:r>
              <a:rPr lang="en-US" altLang="de-DE" sz="3200" i="1" dirty="0" err="1" smtClean="0">
                <a:solidFill>
                  <a:schemeClr val="tx1"/>
                </a:solidFill>
                <a:latin typeface="Calibri" pitchFamily="34" charset="0"/>
              </a:rPr>
              <a:t>europäischen</a:t>
            </a:r>
            <a:r>
              <a:rPr lang="en-US" altLang="de-DE" sz="3200" i="1" dirty="0" smtClean="0">
                <a:solidFill>
                  <a:schemeClr val="tx1"/>
                </a:solidFill>
                <a:latin typeface="Calibri" pitchFamily="34" charset="0"/>
              </a:rPr>
              <a:t> </a:t>
            </a:r>
            <a:r>
              <a:rPr lang="en-US" altLang="de-DE" sz="3200" i="1" dirty="0" err="1" smtClean="0">
                <a:solidFill>
                  <a:schemeClr val="tx1"/>
                </a:solidFill>
                <a:latin typeface="Calibri" pitchFamily="34" charset="0"/>
              </a:rPr>
              <a:t>Referenzrahmens</a:t>
            </a:r>
            <a:r>
              <a:rPr lang="en-US" altLang="de-DE" sz="3200" i="1" dirty="0" smtClean="0">
                <a:solidFill>
                  <a:schemeClr val="tx1"/>
                </a:solidFill>
                <a:latin typeface="Calibri" pitchFamily="34" charset="0"/>
              </a:rPr>
              <a:t> </a:t>
            </a:r>
            <a:r>
              <a:rPr lang="en-US" altLang="de-DE" sz="3200" i="1" dirty="0" err="1" smtClean="0">
                <a:solidFill>
                  <a:schemeClr val="tx1"/>
                </a:solidFill>
                <a:latin typeface="Calibri" pitchFamily="34" charset="0"/>
              </a:rPr>
              <a:t>für</a:t>
            </a:r>
            <a:r>
              <a:rPr lang="en-US" altLang="de-DE" sz="3200" i="1" dirty="0" smtClean="0">
                <a:solidFill>
                  <a:schemeClr val="tx1"/>
                </a:solidFill>
                <a:latin typeface="Calibri" pitchFamily="34" charset="0"/>
              </a:rPr>
              <a:t> </a:t>
            </a:r>
            <a:r>
              <a:rPr lang="en-US" altLang="de-DE" sz="3200" i="1" dirty="0" err="1" smtClean="0">
                <a:solidFill>
                  <a:schemeClr val="tx1"/>
                </a:solidFill>
                <a:latin typeface="Calibri" pitchFamily="34" charset="0"/>
              </a:rPr>
              <a:t>Sprachen</a:t>
            </a:r>
            <a:endParaRPr lang="en-US" altLang="de-DE" sz="3200" i="1" dirty="0" smtClean="0">
              <a:solidFill>
                <a:schemeClr val="tx1"/>
              </a:solidFill>
              <a:latin typeface="Calibri" pitchFamily="34" charset="0"/>
            </a:endParaRPr>
          </a:p>
        </p:txBody>
      </p:sp>
      <p:sp>
        <p:nvSpPr>
          <p:cNvPr id="15364" name="Subtitle 2"/>
          <p:cNvSpPr>
            <a:spLocks noGrp="1"/>
          </p:cNvSpPr>
          <p:nvPr>
            <p:ph type="subTitle" idx="1"/>
          </p:nvPr>
        </p:nvSpPr>
        <p:spPr>
          <a:xfrm>
            <a:off x="323850" y="4724400"/>
            <a:ext cx="6400800" cy="962025"/>
          </a:xfrm>
        </p:spPr>
        <p:txBody>
          <a:bodyPr/>
          <a:lstStyle/>
          <a:p>
            <a:pPr eaLnBrk="1" hangingPunct="1"/>
            <a:r>
              <a:rPr lang="en-US" altLang="de-DE" sz="2000" dirty="0" err="1" smtClean="0">
                <a:solidFill>
                  <a:srgbClr val="FFFFFF"/>
                </a:solidFill>
                <a:latin typeface="Calibri" pitchFamily="34" charset="0"/>
                <a:cs typeface="Calibri" pitchFamily="34" charset="0"/>
              </a:rPr>
              <a:t>Katrin</a:t>
            </a:r>
            <a:r>
              <a:rPr lang="en-US" altLang="de-DE" sz="2000" dirty="0" smtClean="0">
                <a:solidFill>
                  <a:srgbClr val="FFFFFF"/>
                </a:solidFill>
                <a:latin typeface="Calibri" pitchFamily="34" charset="0"/>
                <a:cs typeface="Calibri" pitchFamily="34" charset="0"/>
              </a:rPr>
              <a:t> Wisniewski, </a:t>
            </a:r>
            <a:r>
              <a:rPr lang="en-US" altLang="de-DE" sz="2000" dirty="0" err="1" smtClean="0">
                <a:solidFill>
                  <a:srgbClr val="FFFFFF"/>
                </a:solidFill>
                <a:latin typeface="Calibri" pitchFamily="34" charset="0"/>
                <a:cs typeface="Calibri" pitchFamily="34" charset="0"/>
              </a:rPr>
              <a:t>Technische</a:t>
            </a:r>
            <a:r>
              <a:rPr lang="en-US" altLang="de-DE" sz="2000" dirty="0" smtClean="0">
                <a:solidFill>
                  <a:srgbClr val="FFFFFF"/>
                </a:solidFill>
                <a:latin typeface="Calibri" pitchFamily="34" charset="0"/>
                <a:cs typeface="Calibri" pitchFamily="34" charset="0"/>
              </a:rPr>
              <a:t> </a:t>
            </a:r>
            <a:r>
              <a:rPr lang="en-US" altLang="de-DE" sz="2000" dirty="0" err="1" smtClean="0">
                <a:solidFill>
                  <a:srgbClr val="FFFFFF"/>
                </a:solidFill>
                <a:latin typeface="Calibri" pitchFamily="34" charset="0"/>
                <a:cs typeface="Calibri" pitchFamily="34" charset="0"/>
              </a:rPr>
              <a:t>Universität</a:t>
            </a:r>
            <a:r>
              <a:rPr lang="en-US" altLang="de-DE" sz="2000" dirty="0" smtClean="0">
                <a:solidFill>
                  <a:srgbClr val="FFFFFF"/>
                </a:solidFill>
                <a:latin typeface="Calibri" pitchFamily="34" charset="0"/>
                <a:cs typeface="Calibri" pitchFamily="34" charset="0"/>
              </a:rPr>
              <a:t> Dresden</a:t>
            </a:r>
          </a:p>
          <a:p>
            <a:pPr eaLnBrk="1" hangingPunct="1"/>
            <a:r>
              <a:rPr lang="en-US" altLang="de-DE" sz="2000" dirty="0" smtClean="0">
                <a:solidFill>
                  <a:srgbClr val="FFFFFF"/>
                </a:solidFill>
                <a:latin typeface="Calibri" pitchFamily="34" charset="0"/>
                <a:cs typeface="Calibri" pitchFamily="34" charset="0"/>
              </a:rPr>
              <a:t>Katrin.Wisniewski@tu-dresden.de</a:t>
            </a:r>
          </a:p>
        </p:txBody>
      </p:sp>
      <p:pic>
        <p:nvPicPr>
          <p:cNvPr id="153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450850"/>
            <a:ext cx="20066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956300"/>
            <a:ext cx="18684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en-US" altLang="de-DE" sz="2800" dirty="0" smtClean="0">
                <a:solidFill>
                  <a:srgbClr val="0070C0"/>
                </a:solidFill>
                <a:latin typeface="Calibri" pitchFamily="34" charset="0"/>
              </a:rPr>
              <a:t>4) </a:t>
            </a:r>
            <a:r>
              <a:rPr lang="en-US" altLang="de-DE" sz="2800" dirty="0" err="1" smtClean="0">
                <a:solidFill>
                  <a:srgbClr val="0070C0"/>
                </a:solidFill>
                <a:latin typeface="Calibri" pitchFamily="34" charset="0"/>
              </a:rPr>
              <a:t>Korpora</a:t>
            </a:r>
            <a:r>
              <a:rPr lang="en-US" altLang="de-DE" sz="2800" dirty="0" smtClean="0">
                <a:solidFill>
                  <a:srgbClr val="0070C0"/>
                </a:solidFill>
                <a:latin typeface="Calibri" pitchFamily="34" charset="0"/>
              </a:rPr>
              <a:t> </a:t>
            </a:r>
            <a:r>
              <a:rPr lang="en-US" altLang="de-DE" sz="2800" dirty="0" err="1" smtClean="0">
                <a:solidFill>
                  <a:srgbClr val="0070C0"/>
                </a:solidFill>
                <a:latin typeface="Calibri" pitchFamily="34" charset="0"/>
              </a:rPr>
              <a:t>im</a:t>
            </a:r>
            <a:r>
              <a:rPr lang="en-US" altLang="de-DE" sz="2800" dirty="0" smtClean="0">
                <a:solidFill>
                  <a:srgbClr val="0070C0"/>
                </a:solidFill>
                <a:latin typeface="Calibri" pitchFamily="34" charset="0"/>
              </a:rPr>
              <a:t> FSU: </a:t>
            </a:r>
            <a:r>
              <a:rPr lang="en-US" altLang="de-DE" sz="2800" dirty="0" err="1" smtClean="0">
                <a:solidFill>
                  <a:srgbClr val="0070C0"/>
                </a:solidFill>
                <a:latin typeface="Calibri" pitchFamily="34" charset="0"/>
              </a:rPr>
              <a:t>Übersicht</a:t>
            </a:r>
            <a:endParaRPr lang="de-DE" altLang="de-DE" sz="2800" dirty="0" smtClean="0">
              <a:latin typeface="Calibri" pitchFamily="34" charset="0"/>
            </a:endParaRPr>
          </a:p>
        </p:txBody>
      </p:sp>
      <p:sp>
        <p:nvSpPr>
          <p:cNvPr id="27653" name="Rechteck 5"/>
          <p:cNvSpPr>
            <a:spLocks noChangeArrowheads="1"/>
          </p:cNvSpPr>
          <p:nvPr/>
        </p:nvSpPr>
        <p:spPr bwMode="auto">
          <a:xfrm>
            <a:off x="1547813" y="5805488"/>
            <a:ext cx="6608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ct val="20000"/>
              </a:spcBef>
              <a:buClr>
                <a:schemeClr val="hlink"/>
              </a:buClr>
              <a:defRPr kumimoji="1">
                <a:solidFill>
                  <a:srgbClr val="606060"/>
                </a:solidFill>
                <a:latin typeface="Calibri" pitchFamily="34" charset="0"/>
                <a:ea typeface="Osaka"/>
                <a:cs typeface="Calibri" pitchFamily="34" charset="0"/>
              </a:defRPr>
            </a:lvl1pPr>
            <a:lvl2pPr marL="742950" indent="-28575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2pPr>
            <a:lvl3pPr marL="11430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3pPr>
            <a:lvl4pPr marL="16002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4pPr>
            <a:lvl5pPr marL="20574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5pPr>
            <a:lvl6pPr marL="25146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6pPr>
            <a:lvl7pPr marL="29718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7pPr>
            <a:lvl8pPr marL="34290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8pPr>
            <a:lvl9pPr marL="38862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9pPr>
          </a:lstStyle>
          <a:p>
            <a:pPr eaLnBrk="1" hangingPunct="1">
              <a:lnSpc>
                <a:spcPct val="100000"/>
              </a:lnSpc>
              <a:spcBef>
                <a:spcPct val="0"/>
              </a:spcBef>
              <a:buClrTx/>
            </a:pPr>
            <a:r>
              <a:rPr kumimoji="0" lang="de-DE" altLang="de-DE">
                <a:solidFill>
                  <a:schemeClr val="bg1"/>
                </a:solidFill>
                <a:latin typeface="Trebuchet MS" pitchFamily="34" charset="0"/>
                <a:ea typeface="ＭＳ Ｐゴシック" pitchFamily="34" charset="-128"/>
              </a:rPr>
              <a:t>(fig.:  Römer 2010: 19, cf. Aston, 2000, Leech 1997; Nesselhauf 2004, Flowerdew 2009, 2012)</a:t>
            </a:r>
          </a:p>
        </p:txBody>
      </p:sp>
      <p:sp>
        <p:nvSpPr>
          <p:cNvPr id="27654" name="Rechteck 7"/>
          <p:cNvSpPr>
            <a:spLocks noChangeArrowheads="1"/>
          </p:cNvSpPr>
          <p:nvPr/>
        </p:nvSpPr>
        <p:spPr bwMode="auto">
          <a:xfrm>
            <a:off x="1677988" y="5443538"/>
            <a:ext cx="4391025"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Clr>
                <a:schemeClr val="hlink"/>
              </a:buClr>
              <a:defRPr kumimoji="1">
                <a:solidFill>
                  <a:srgbClr val="606060"/>
                </a:solidFill>
                <a:latin typeface="Calibri" pitchFamily="34" charset="0"/>
                <a:ea typeface="Osaka"/>
                <a:cs typeface="Calibri" pitchFamily="34" charset="0"/>
              </a:defRPr>
            </a:lvl1pPr>
            <a:lvl2pPr marL="742950" indent="-28575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2pPr>
            <a:lvl3pPr marL="11430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3pPr>
            <a:lvl4pPr marL="16002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4pPr>
            <a:lvl5pPr marL="20574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5pPr>
            <a:lvl6pPr marL="25146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6pPr>
            <a:lvl7pPr marL="29718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7pPr>
            <a:lvl8pPr marL="34290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8pPr>
            <a:lvl9pPr marL="38862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9pPr>
          </a:lstStyle>
          <a:p>
            <a:pPr>
              <a:lnSpc>
                <a:spcPct val="100000"/>
              </a:lnSpc>
              <a:spcBef>
                <a:spcPct val="50000"/>
              </a:spcBef>
              <a:buClrTx/>
            </a:pPr>
            <a:endParaRPr kumimoji="0" lang="de-DE" altLang="de-DE">
              <a:solidFill>
                <a:schemeClr val="bg1"/>
              </a:solidFill>
              <a:latin typeface="Trebuchet MS" pitchFamily="34" charset="0"/>
              <a:ea typeface="ＭＳ Ｐゴシック" pitchFamily="34" charset="-128"/>
            </a:endParaRPr>
          </a:p>
        </p:txBody>
      </p:sp>
      <p:sp>
        <p:nvSpPr>
          <p:cNvPr id="7" name="Foliennummernplatzhalter 3"/>
          <p:cNvSpPr>
            <a:spLocks noGrp="1"/>
          </p:cNvSpPr>
          <p:nvPr>
            <p:ph type="sldNum" sz="quarter" idx="10"/>
          </p:nvPr>
        </p:nvSpPr>
        <p:spPr/>
        <p:txBody>
          <a:bodyPr/>
          <a:lstStyle/>
          <a:p>
            <a:pPr>
              <a:defRPr/>
            </a:pPr>
            <a:r>
              <a:rPr lang="en-US" altLang="ja-JP" dirty="0" smtClean="0"/>
              <a:t>9/15</a:t>
            </a:r>
            <a:endParaRPr lang="en-US" altLang="ja-JP" dirty="0">
              <a:solidFill>
                <a:schemeClr val="tx1"/>
              </a:solidFill>
              <a:latin typeface="Helvetica" pitchFamily="-96" charset="0"/>
            </a:endParaRPr>
          </a:p>
        </p:txBody>
      </p:sp>
      <p:graphicFrame>
        <p:nvGraphicFramePr>
          <p:cNvPr id="2" name="Diagramm 1"/>
          <p:cNvGraphicFramePr/>
          <p:nvPr>
            <p:extLst>
              <p:ext uri="{D42A27DB-BD31-4B8C-83A1-F6EECF244321}">
                <p14:modId xmlns:p14="http://schemas.microsoft.com/office/powerpoint/2010/main" val="1215173268"/>
              </p:ext>
            </p:extLst>
          </p:nvPr>
        </p:nvGraphicFramePr>
        <p:xfrm>
          <a:off x="702158" y="1988840"/>
          <a:ext cx="7488832"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Gerade Verbindung 4"/>
          <p:cNvCxnSpPr/>
          <p:nvPr/>
        </p:nvCxnSpPr>
        <p:spPr bwMode="auto">
          <a:xfrm>
            <a:off x="2843808" y="4581128"/>
            <a:ext cx="0" cy="144016"/>
          </a:xfrm>
          <a:prstGeom prst="line">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Gerade Verbindung 10"/>
          <p:cNvCxnSpPr/>
          <p:nvPr/>
        </p:nvCxnSpPr>
        <p:spPr bwMode="auto">
          <a:xfrm>
            <a:off x="6300192" y="4581128"/>
            <a:ext cx="0" cy="144016"/>
          </a:xfrm>
          <a:prstGeom prst="line">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1143000" y="1219200"/>
            <a:ext cx="7677150" cy="914400"/>
          </a:xfrm>
        </p:spPr>
        <p:txBody>
          <a:bodyPr/>
          <a:lstStyle/>
          <a:p>
            <a:pPr eaLnBrk="1" hangingPunct="1"/>
            <a:r>
              <a:rPr lang="de-DE" altLang="de-DE" sz="2800" dirty="0" smtClean="0">
                <a:solidFill>
                  <a:srgbClr val="0070C0"/>
                </a:solidFill>
                <a:latin typeface="Calibri" pitchFamily="34" charset="0"/>
              </a:rPr>
              <a:t>4) MERLIN &amp; Lehrpläne</a:t>
            </a:r>
          </a:p>
        </p:txBody>
      </p:sp>
      <p:sp>
        <p:nvSpPr>
          <p:cNvPr id="3" name="Inhaltsplatzhalter 2"/>
          <p:cNvSpPr>
            <a:spLocks noGrp="1"/>
          </p:cNvSpPr>
          <p:nvPr>
            <p:ph idx="1"/>
          </p:nvPr>
        </p:nvSpPr>
        <p:spPr/>
        <p:txBody>
          <a:bodyPr>
            <a:normAutofit/>
          </a:bodyPr>
          <a:lstStyle/>
          <a:p>
            <a:pPr marL="285750" indent="-285750" eaLnBrk="1" hangingPunct="1">
              <a:buFontTx/>
              <a:buChar char="-"/>
              <a:defRPr/>
            </a:pPr>
            <a:r>
              <a:rPr lang="de-DE" b="1" dirty="0" smtClean="0"/>
              <a:t>Ziel</a:t>
            </a:r>
            <a:r>
              <a:rPr lang="de-DE" dirty="0" smtClean="0"/>
              <a:t>: Erleichterung von Entscheidungen über die Auswahl, Präsentation und Abfolge von Lehr- und Lerninhalten (Aston 2000, </a:t>
            </a:r>
            <a:r>
              <a:rPr lang="de-DE" dirty="0" err="1" smtClean="0"/>
              <a:t>Granger</a:t>
            </a:r>
            <a:r>
              <a:rPr lang="de-DE" dirty="0" smtClean="0"/>
              <a:t> 2002, Römer 2008)</a:t>
            </a:r>
          </a:p>
          <a:p>
            <a:pPr marL="285750" indent="-285750" eaLnBrk="1" hangingPunct="1">
              <a:buFontTx/>
              <a:buChar char="-"/>
              <a:defRPr/>
            </a:pPr>
            <a:r>
              <a:rPr lang="de-DE" b="1" dirty="0" smtClean="0">
                <a:sym typeface="Wingdings" panose="05000000000000000000" pitchFamily="2" charset="2"/>
              </a:rPr>
              <a:t>MERLIN </a:t>
            </a:r>
            <a:r>
              <a:rPr lang="de-DE" dirty="0" smtClean="0">
                <a:sym typeface="Wingdings" panose="05000000000000000000" pitchFamily="2" charset="2"/>
              </a:rPr>
              <a:t>…</a:t>
            </a:r>
          </a:p>
          <a:p>
            <a:pPr marL="827088" lvl="1" indent="-285750" eaLnBrk="1" hangingPunct="1">
              <a:buFontTx/>
              <a:buChar char="-"/>
              <a:defRPr/>
            </a:pPr>
            <a:r>
              <a:rPr lang="de-DE" dirty="0" smtClean="0">
                <a:sym typeface="Wingdings" panose="05000000000000000000" pitchFamily="2" charset="2"/>
              </a:rPr>
              <a:t>Hintergrund: fast alle Lehrpläne sind auf den </a:t>
            </a:r>
            <a:r>
              <a:rPr lang="de-DE" dirty="0" err="1" smtClean="0">
                <a:sym typeface="Wingdings" panose="05000000000000000000" pitchFamily="2" charset="2"/>
              </a:rPr>
              <a:t>GeRS</a:t>
            </a:r>
            <a:r>
              <a:rPr lang="de-DE" dirty="0" smtClean="0">
                <a:sym typeface="Wingdings" panose="05000000000000000000" pitchFamily="2" charset="2"/>
              </a:rPr>
              <a:t> bezogen</a:t>
            </a:r>
          </a:p>
          <a:p>
            <a:pPr marL="827088" lvl="1" indent="-285750" eaLnBrk="1" hangingPunct="1">
              <a:buFontTx/>
              <a:buChar char="-"/>
              <a:defRPr/>
            </a:pPr>
            <a:r>
              <a:rPr lang="de-DE" dirty="0" smtClean="0">
                <a:sym typeface="Wingdings" panose="05000000000000000000" pitchFamily="2" charset="2"/>
              </a:rPr>
              <a:t>MERLIN bietet </a:t>
            </a:r>
            <a:r>
              <a:rPr lang="de-DE" dirty="0" err="1" smtClean="0">
                <a:sym typeface="Wingdings" panose="05000000000000000000" pitchFamily="2" charset="2"/>
              </a:rPr>
              <a:t>GeRS</a:t>
            </a:r>
            <a:r>
              <a:rPr lang="de-DE" dirty="0" smtClean="0">
                <a:sym typeface="Wingdings" panose="05000000000000000000" pitchFamily="2" charset="2"/>
              </a:rPr>
              <a:t>-bezogene empirische Daten zu typischen Meilensteinen/Hürden/Fehlern in </a:t>
            </a:r>
            <a:r>
              <a:rPr lang="de-DE" dirty="0" err="1" smtClean="0">
                <a:sym typeface="Wingdings" panose="05000000000000000000" pitchFamily="2" charset="2"/>
              </a:rPr>
              <a:t>Lernersprache</a:t>
            </a:r>
            <a:endParaRPr lang="de-DE" dirty="0" smtClean="0">
              <a:sym typeface="Wingdings" panose="05000000000000000000" pitchFamily="2" charset="2"/>
            </a:endParaRPr>
          </a:p>
          <a:p>
            <a:pPr marL="827088" lvl="1" indent="-285750" eaLnBrk="1" hangingPunct="1">
              <a:buFontTx/>
              <a:buChar char="-"/>
              <a:defRPr/>
            </a:pPr>
            <a:r>
              <a:rPr lang="de-DE" dirty="0">
                <a:sym typeface="Wingdings" panose="05000000000000000000" pitchFamily="2" charset="2"/>
              </a:rPr>
              <a:t>h</a:t>
            </a:r>
            <a:r>
              <a:rPr lang="de-DE" dirty="0" smtClean="0">
                <a:sym typeface="Wingdings" panose="05000000000000000000" pitchFamily="2" charset="2"/>
              </a:rPr>
              <a:t>ilft, realistische Erwartungen an </a:t>
            </a:r>
            <a:r>
              <a:rPr lang="de-DE" dirty="0" err="1" smtClean="0">
                <a:sym typeface="Wingdings" panose="05000000000000000000" pitchFamily="2" charset="2"/>
              </a:rPr>
              <a:t>Lernerleistungen</a:t>
            </a:r>
            <a:r>
              <a:rPr lang="de-DE" dirty="0" smtClean="0">
                <a:sym typeface="Wingdings" panose="05000000000000000000" pitchFamily="2" charset="2"/>
              </a:rPr>
              <a:t> zu entwickeln</a:t>
            </a:r>
          </a:p>
          <a:p>
            <a:pPr lvl="2" eaLnBrk="1" hangingPunct="1">
              <a:defRPr/>
            </a:pPr>
            <a:endParaRPr lang="de-DE" dirty="0" smtClean="0">
              <a:sym typeface="Wingdings" panose="05000000000000000000" pitchFamily="2" charset="2"/>
            </a:endParaRPr>
          </a:p>
          <a:p>
            <a:pPr eaLnBrk="1" hangingPunct="1">
              <a:buFontTx/>
              <a:buChar char="-"/>
              <a:defRPr/>
            </a:pPr>
            <a:endParaRPr lang="de-DE" dirty="0" smtClean="0"/>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10/15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1042988" y="1268413"/>
            <a:ext cx="8499475" cy="914400"/>
          </a:xfrm>
        </p:spPr>
        <p:txBody>
          <a:bodyPr/>
          <a:lstStyle/>
          <a:p>
            <a:pPr eaLnBrk="1" hangingPunct="1"/>
            <a:r>
              <a:rPr lang="de-DE" altLang="de-DE" sz="2800" dirty="0" smtClean="0">
                <a:solidFill>
                  <a:srgbClr val="0070C0"/>
                </a:solidFill>
                <a:latin typeface="Calibri" pitchFamily="34" charset="0"/>
              </a:rPr>
              <a:t>4) MERLIN &amp; Entwicklung von Lehrmaterialien</a:t>
            </a:r>
          </a:p>
        </p:txBody>
      </p:sp>
      <p:sp>
        <p:nvSpPr>
          <p:cNvPr id="3" name="Inhaltsplatzhalter 2"/>
          <p:cNvSpPr>
            <a:spLocks noGrp="1"/>
          </p:cNvSpPr>
          <p:nvPr>
            <p:ph idx="1"/>
          </p:nvPr>
        </p:nvSpPr>
        <p:spPr/>
        <p:txBody>
          <a:bodyPr/>
          <a:lstStyle/>
          <a:p>
            <a:pPr marL="285750" indent="-285750" eaLnBrk="1" hangingPunct="1">
              <a:buFontTx/>
              <a:buChar char="-"/>
              <a:defRPr/>
            </a:pPr>
            <a:r>
              <a:rPr lang="de-DE" dirty="0" smtClean="0">
                <a:solidFill>
                  <a:schemeClr val="bg2">
                    <a:lumMod val="75000"/>
                  </a:schemeClr>
                </a:solidFill>
              </a:rPr>
              <a:t>Korpora können die Authentizität von Lehrmaterialien verbessern (Römer 2008)</a:t>
            </a:r>
          </a:p>
          <a:p>
            <a:pPr marL="285750" indent="-285750" eaLnBrk="1" hangingPunct="1">
              <a:buFontTx/>
              <a:buChar char="-"/>
              <a:defRPr/>
            </a:pPr>
            <a:r>
              <a:rPr lang="de-DE" b="1" dirty="0" smtClean="0">
                <a:solidFill>
                  <a:schemeClr val="bg2">
                    <a:lumMod val="75000"/>
                  </a:schemeClr>
                </a:solidFill>
                <a:sym typeface="Wingdings" panose="05000000000000000000" pitchFamily="2" charset="2"/>
              </a:rPr>
              <a:t>MERLIN …</a:t>
            </a:r>
          </a:p>
          <a:p>
            <a:pPr marL="827088" lvl="1" indent="-285750" eaLnBrk="1" hangingPunct="1">
              <a:buFontTx/>
              <a:buChar char="-"/>
              <a:defRPr/>
            </a:pPr>
            <a:r>
              <a:rPr lang="de-DE" dirty="0" smtClean="0">
                <a:solidFill>
                  <a:schemeClr val="bg2">
                    <a:lumMod val="75000"/>
                  </a:schemeClr>
                </a:solidFill>
                <a:sym typeface="Wingdings" panose="05000000000000000000" pitchFamily="2" charset="2"/>
              </a:rPr>
              <a:t>Detaillierte Informationen zur Vielfalt des Gebrauchs bzw. zur Bewältigung zielsprachlicher Herausforderungen mit Bezug auf </a:t>
            </a:r>
            <a:r>
              <a:rPr lang="de-DE" dirty="0" err="1" smtClean="0">
                <a:solidFill>
                  <a:schemeClr val="bg2">
                    <a:lumMod val="75000"/>
                  </a:schemeClr>
                </a:solidFill>
                <a:sym typeface="Wingdings" panose="05000000000000000000" pitchFamily="2" charset="2"/>
              </a:rPr>
              <a:t>GeRS</a:t>
            </a:r>
            <a:endParaRPr lang="de-DE" dirty="0" smtClean="0">
              <a:solidFill>
                <a:schemeClr val="bg2">
                  <a:lumMod val="75000"/>
                </a:schemeClr>
              </a:solidFill>
              <a:sym typeface="Wingdings" panose="05000000000000000000" pitchFamily="2" charset="2"/>
            </a:endParaRPr>
          </a:p>
          <a:p>
            <a:pPr marL="827088" lvl="1" indent="-285750" eaLnBrk="1" hangingPunct="1">
              <a:buFontTx/>
              <a:buChar char="-"/>
              <a:defRPr/>
            </a:pPr>
            <a:r>
              <a:rPr lang="de-DE" dirty="0" err="1" smtClean="0">
                <a:solidFill>
                  <a:schemeClr val="bg2">
                    <a:lumMod val="75000"/>
                  </a:schemeClr>
                </a:solidFill>
              </a:rPr>
              <a:t>GeRS</a:t>
            </a:r>
            <a:r>
              <a:rPr lang="de-DE" dirty="0" smtClean="0">
                <a:solidFill>
                  <a:schemeClr val="bg2">
                    <a:lumMod val="75000"/>
                  </a:schemeClr>
                </a:solidFill>
              </a:rPr>
              <a:t>-bezogene Informationen zu (Häufigkeits-) (Lerner-) </a:t>
            </a:r>
            <a:r>
              <a:rPr lang="de-DE" dirty="0" smtClean="0">
                <a:solidFill>
                  <a:schemeClr val="bg2">
                    <a:lumMod val="75000"/>
                  </a:schemeClr>
                </a:solidFill>
              </a:rPr>
              <a:t>Wörterbüchern</a:t>
            </a:r>
            <a:r>
              <a:rPr lang="de-DE" dirty="0" smtClean="0">
                <a:solidFill>
                  <a:schemeClr val="bg2">
                    <a:lumMod val="75000"/>
                  </a:schemeClr>
                </a:solidFill>
              </a:rPr>
              <a:t>, zu </a:t>
            </a:r>
            <a:r>
              <a:rPr lang="de-DE" dirty="0" smtClean="0">
                <a:solidFill>
                  <a:schemeClr val="bg2">
                    <a:lumMod val="75000"/>
                  </a:schemeClr>
                </a:solidFill>
              </a:rPr>
              <a:t>Grammatiken </a:t>
            </a:r>
            <a:r>
              <a:rPr lang="de-DE" dirty="0" smtClean="0">
                <a:solidFill>
                  <a:schemeClr val="bg2">
                    <a:lumMod val="75000"/>
                  </a:schemeClr>
                </a:solidFill>
              </a:rPr>
              <a:t>usw. </a:t>
            </a:r>
            <a:r>
              <a:rPr lang="de-DE" dirty="0" smtClean="0">
                <a:solidFill>
                  <a:schemeClr val="bg2">
                    <a:lumMod val="75000"/>
                  </a:schemeClr>
                </a:solidFill>
                <a:sym typeface="Wingdings" panose="05000000000000000000" pitchFamily="2" charset="2"/>
              </a:rPr>
              <a:t>(</a:t>
            </a:r>
            <a:r>
              <a:rPr lang="de-DE" dirty="0" err="1" smtClean="0">
                <a:solidFill>
                  <a:schemeClr val="bg2">
                    <a:lumMod val="75000"/>
                  </a:schemeClr>
                </a:solidFill>
                <a:sym typeface="Wingdings" panose="05000000000000000000" pitchFamily="2" charset="2"/>
              </a:rPr>
              <a:t>Granger</a:t>
            </a:r>
            <a:r>
              <a:rPr lang="de-DE" dirty="0" smtClean="0">
                <a:solidFill>
                  <a:schemeClr val="bg2">
                    <a:lumMod val="75000"/>
                  </a:schemeClr>
                </a:solidFill>
                <a:sym typeface="Wingdings" panose="05000000000000000000" pitchFamily="2" charset="2"/>
              </a:rPr>
              <a:t> 2002)</a:t>
            </a:r>
          </a:p>
          <a:p>
            <a:pPr marL="827088" lvl="1" indent="-285750" eaLnBrk="1" hangingPunct="1">
              <a:buFontTx/>
              <a:buChar char="-"/>
              <a:defRPr/>
            </a:pPr>
            <a:endParaRPr lang="de-DE" dirty="0">
              <a:solidFill>
                <a:schemeClr val="tx1">
                  <a:lumMod val="50000"/>
                </a:schemeClr>
              </a:solidFill>
            </a:endParaRPr>
          </a:p>
        </p:txBody>
      </p:sp>
      <p:sp>
        <p:nvSpPr>
          <p:cNvPr id="5" name="Foliennummernplatzhalter 3"/>
          <p:cNvSpPr>
            <a:spLocks noGrp="1"/>
          </p:cNvSpPr>
          <p:nvPr>
            <p:ph type="sldNum" sz="quarter" idx="10"/>
          </p:nvPr>
        </p:nvSpPr>
        <p:spPr/>
        <p:txBody>
          <a:bodyPr/>
          <a:lstStyle/>
          <a:p>
            <a:pPr>
              <a:defRPr/>
            </a:pPr>
            <a:r>
              <a:rPr lang="en-US" altLang="ja-JP" dirty="0" smtClean="0"/>
              <a:t>11/15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43000" y="1219200"/>
            <a:ext cx="8001000" cy="914400"/>
          </a:xfrm>
        </p:spPr>
        <p:txBody>
          <a:bodyPr/>
          <a:lstStyle/>
          <a:p>
            <a:pPr eaLnBrk="1" hangingPunct="1"/>
            <a:r>
              <a:rPr lang="de-DE" altLang="de-DE" sz="2800" dirty="0" smtClean="0">
                <a:solidFill>
                  <a:srgbClr val="0070C0"/>
                </a:solidFill>
                <a:latin typeface="Calibri" pitchFamily="34" charset="0"/>
              </a:rPr>
              <a:t>4) Direkte Anwendungen von Korpora im FSU</a:t>
            </a:r>
          </a:p>
        </p:txBody>
      </p:sp>
      <p:sp>
        <p:nvSpPr>
          <p:cNvPr id="30723" name="Inhaltsplatzhalter 2"/>
          <p:cNvSpPr>
            <a:spLocks noGrp="1"/>
          </p:cNvSpPr>
          <p:nvPr>
            <p:ph idx="1"/>
          </p:nvPr>
        </p:nvSpPr>
        <p:spPr/>
        <p:txBody>
          <a:bodyPr/>
          <a:lstStyle/>
          <a:p>
            <a:pPr eaLnBrk="1" hangingPunct="1">
              <a:buFontTx/>
              <a:buChar char="-"/>
            </a:pPr>
            <a:r>
              <a:rPr lang="de-DE" altLang="de-DE" dirty="0" smtClean="0">
                <a:latin typeface="Calibri" pitchFamily="34" charset="0"/>
                <a:cs typeface="Calibri" pitchFamily="34" charset="0"/>
              </a:rPr>
              <a:t>Hintergrund: Autonomes, </a:t>
            </a:r>
            <a:r>
              <a:rPr lang="de-DE" altLang="de-DE" dirty="0" err="1" smtClean="0">
                <a:latin typeface="Calibri" pitchFamily="34" charset="0"/>
                <a:cs typeface="Calibri" pitchFamily="34" charset="0"/>
              </a:rPr>
              <a:t>lernerzentriertes</a:t>
            </a:r>
            <a:r>
              <a:rPr lang="de-DE" altLang="de-DE" dirty="0" smtClean="0">
                <a:latin typeface="Calibri" pitchFamily="34" charset="0"/>
                <a:cs typeface="Calibri" pitchFamily="34" charset="0"/>
              </a:rPr>
              <a:t> Lernen; Johns 1997: „Every </a:t>
            </a:r>
            <a:r>
              <a:rPr lang="de-DE" altLang="de-DE" dirty="0" err="1" smtClean="0">
                <a:latin typeface="Calibri" pitchFamily="34" charset="0"/>
                <a:cs typeface="Calibri" pitchFamily="34" charset="0"/>
              </a:rPr>
              <a:t>student</a:t>
            </a:r>
            <a:r>
              <a:rPr lang="de-DE" altLang="de-DE" dirty="0" smtClean="0">
                <a:latin typeface="Calibri" pitchFamily="34" charset="0"/>
                <a:cs typeface="Calibri" pitchFamily="34" charset="0"/>
              </a:rPr>
              <a:t> a Sherlock Holmes“</a:t>
            </a:r>
          </a:p>
          <a:p>
            <a:pPr eaLnBrk="1" hangingPunct="1">
              <a:buFontTx/>
              <a:buChar char="-"/>
            </a:pPr>
            <a:r>
              <a:rPr lang="de-DE" altLang="de-DE" dirty="0" smtClean="0">
                <a:latin typeface="Calibri" pitchFamily="34" charset="0"/>
                <a:cs typeface="Calibri" pitchFamily="34" charset="0"/>
              </a:rPr>
              <a:t>Stichworte: ‚</a:t>
            </a:r>
            <a:r>
              <a:rPr lang="de-DE" altLang="de-DE" dirty="0" err="1" smtClean="0">
                <a:latin typeface="Calibri" pitchFamily="34" charset="0"/>
                <a:cs typeface="Calibri" pitchFamily="34" charset="0"/>
              </a:rPr>
              <a:t>data-driven</a:t>
            </a:r>
            <a:r>
              <a:rPr lang="de-DE" altLang="de-DE" dirty="0" smtClean="0">
                <a:latin typeface="Calibri" pitchFamily="34" charset="0"/>
                <a:cs typeface="Calibri" pitchFamily="34" charset="0"/>
              </a:rPr>
              <a:t> </a:t>
            </a:r>
            <a:r>
              <a:rPr lang="de-DE" altLang="de-DE" dirty="0" err="1" smtClean="0">
                <a:latin typeface="Calibri" pitchFamily="34" charset="0"/>
                <a:cs typeface="Calibri" pitchFamily="34" charset="0"/>
              </a:rPr>
              <a:t>learning</a:t>
            </a:r>
            <a:r>
              <a:rPr lang="de-DE" altLang="de-DE" dirty="0" smtClean="0">
                <a:latin typeface="Calibri" pitchFamily="34" charset="0"/>
                <a:cs typeface="Calibri" pitchFamily="34" charset="0"/>
              </a:rPr>
              <a:t>‘  (Johns 1991)‚ </a:t>
            </a:r>
            <a:r>
              <a:rPr lang="de-DE" altLang="de-DE" dirty="0" err="1" smtClean="0">
                <a:latin typeface="Calibri" pitchFamily="34" charset="0"/>
                <a:cs typeface="Calibri" pitchFamily="34" charset="0"/>
              </a:rPr>
              <a:t>discovery</a:t>
            </a:r>
            <a:r>
              <a:rPr lang="de-DE" altLang="de-DE" dirty="0" smtClean="0">
                <a:latin typeface="Calibri" pitchFamily="34" charset="0"/>
                <a:cs typeface="Calibri" pitchFamily="34" charset="0"/>
              </a:rPr>
              <a:t> </a:t>
            </a:r>
            <a:r>
              <a:rPr lang="de-DE" altLang="de-DE" dirty="0" err="1" smtClean="0">
                <a:latin typeface="Calibri" pitchFamily="34" charset="0"/>
                <a:cs typeface="Calibri" pitchFamily="34" charset="0"/>
              </a:rPr>
              <a:t>learning</a:t>
            </a:r>
            <a:r>
              <a:rPr lang="de-DE" altLang="de-DE" dirty="0" smtClean="0">
                <a:latin typeface="Calibri" pitchFamily="34" charset="0"/>
                <a:cs typeface="Calibri" pitchFamily="34" charset="0"/>
              </a:rPr>
              <a:t>‘ (e.g. Aston 2001), d</a:t>
            </a:r>
            <a:r>
              <a:rPr lang="en-GB" altLang="de-DE" dirty="0" err="1" smtClean="0">
                <a:latin typeface="Calibri" pitchFamily="34" charset="0"/>
                <a:cs typeface="Calibri" pitchFamily="34" charset="0"/>
              </a:rPr>
              <a:t>ie</a:t>
            </a:r>
            <a:r>
              <a:rPr lang="en-GB" altLang="de-DE" dirty="0" smtClean="0">
                <a:latin typeface="Calibri" pitchFamily="34" charset="0"/>
                <a:cs typeface="Calibri" pitchFamily="34" charset="0"/>
              </a:rPr>
              <a:t> </a:t>
            </a:r>
            <a:r>
              <a:rPr lang="en-GB" altLang="de-DE" dirty="0" err="1" smtClean="0">
                <a:latin typeface="Calibri" pitchFamily="34" charset="0"/>
                <a:cs typeface="Calibri" pitchFamily="34" charset="0"/>
              </a:rPr>
              <a:t>drei</a:t>
            </a:r>
            <a:r>
              <a:rPr lang="en-GB" altLang="de-DE" dirty="0" smtClean="0">
                <a:latin typeface="Calibri" pitchFamily="34" charset="0"/>
                <a:cs typeface="Calibri" pitchFamily="34" charset="0"/>
              </a:rPr>
              <a:t> “I” : Illustration – </a:t>
            </a:r>
            <a:r>
              <a:rPr lang="en-GB" altLang="de-DE" dirty="0" err="1" smtClean="0">
                <a:latin typeface="Calibri" pitchFamily="34" charset="0"/>
                <a:cs typeface="Calibri" pitchFamily="34" charset="0"/>
              </a:rPr>
              <a:t>Interaktion</a:t>
            </a:r>
            <a:r>
              <a:rPr lang="en-GB" altLang="de-DE" dirty="0" smtClean="0">
                <a:latin typeface="Calibri" pitchFamily="34" charset="0"/>
                <a:cs typeface="Calibri" pitchFamily="34" charset="0"/>
              </a:rPr>
              <a:t>– </a:t>
            </a:r>
            <a:r>
              <a:rPr lang="en-GB" altLang="de-DE" dirty="0" err="1" smtClean="0">
                <a:latin typeface="Calibri" pitchFamily="34" charset="0"/>
                <a:cs typeface="Calibri" pitchFamily="34" charset="0"/>
              </a:rPr>
              <a:t>Induktion</a:t>
            </a:r>
            <a:r>
              <a:rPr lang="en-GB" altLang="de-DE" dirty="0" smtClean="0">
                <a:latin typeface="Calibri" pitchFamily="34" charset="0"/>
                <a:cs typeface="Calibri" pitchFamily="34" charset="0"/>
              </a:rPr>
              <a:t> (</a:t>
            </a:r>
            <a:r>
              <a:rPr lang="de-DE" altLang="de-DE" dirty="0" err="1" smtClean="0">
                <a:latin typeface="Calibri" pitchFamily="34" charset="0"/>
                <a:cs typeface="Calibri" pitchFamily="34" charset="0"/>
              </a:rPr>
              <a:t>McEnery</a:t>
            </a:r>
            <a:r>
              <a:rPr lang="de-DE" altLang="de-DE" dirty="0" smtClean="0">
                <a:latin typeface="Calibri" pitchFamily="34" charset="0"/>
                <a:cs typeface="Calibri" pitchFamily="34" charset="0"/>
              </a:rPr>
              <a:t>/Xiao 2011)</a:t>
            </a:r>
          </a:p>
          <a:p>
            <a:pPr eaLnBrk="1" hangingPunct="1">
              <a:buFontTx/>
              <a:buChar char="-"/>
            </a:pPr>
            <a:r>
              <a:rPr lang="de-DE" altLang="de-DE" b="1" dirty="0" smtClean="0">
                <a:latin typeface="Calibri" pitchFamily="34" charset="0"/>
                <a:cs typeface="Calibri" pitchFamily="34" charset="0"/>
              </a:rPr>
              <a:t>Direkte </a:t>
            </a:r>
            <a:r>
              <a:rPr lang="de-DE" altLang="de-DE" dirty="0" err="1" smtClean="0">
                <a:latin typeface="Calibri" pitchFamily="34" charset="0"/>
                <a:cs typeface="Calibri" pitchFamily="34" charset="0"/>
              </a:rPr>
              <a:t>Lernerkorpusanwendungen</a:t>
            </a:r>
            <a:r>
              <a:rPr lang="de-DE" altLang="de-DE" dirty="0" smtClean="0">
                <a:latin typeface="Calibri" pitchFamily="34" charset="0"/>
                <a:cs typeface="Calibri" pitchFamily="34" charset="0"/>
              </a:rPr>
              <a:t> im FSU sind </a:t>
            </a:r>
            <a:r>
              <a:rPr lang="de-DE" altLang="de-DE" b="1" dirty="0" smtClean="0">
                <a:latin typeface="Calibri" pitchFamily="34" charset="0"/>
                <a:cs typeface="Calibri" pitchFamily="34" charset="0"/>
              </a:rPr>
              <a:t>selten</a:t>
            </a:r>
            <a:r>
              <a:rPr lang="de-DE" altLang="de-DE" dirty="0" smtClean="0">
                <a:latin typeface="Calibri" pitchFamily="34" charset="0"/>
                <a:cs typeface="Calibri" pitchFamily="34" charset="0"/>
              </a:rPr>
              <a:t> (</a:t>
            </a:r>
            <a:r>
              <a:rPr lang="de-DE" altLang="de-DE" dirty="0" err="1" smtClean="0">
                <a:latin typeface="Calibri" pitchFamily="34" charset="0"/>
                <a:cs typeface="Calibri" pitchFamily="34" charset="0"/>
              </a:rPr>
              <a:t>Flowerdew</a:t>
            </a:r>
            <a:r>
              <a:rPr lang="de-DE" altLang="de-DE" dirty="0" smtClean="0">
                <a:latin typeface="Calibri" pitchFamily="34" charset="0"/>
                <a:cs typeface="Calibri" pitchFamily="34" charset="0"/>
              </a:rPr>
              <a:t> 2012)</a:t>
            </a:r>
          </a:p>
          <a:p>
            <a:pPr eaLnBrk="1" hangingPunct="1">
              <a:buFontTx/>
              <a:buChar char="-"/>
            </a:pPr>
            <a:endParaRPr lang="de-DE" altLang="de-DE" dirty="0" smtClean="0">
              <a:latin typeface="Calibri" pitchFamily="34" charset="0"/>
              <a:cs typeface="Calibri" pitchFamily="34" charset="0"/>
            </a:endParaRPr>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12/15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1143000" y="1219200"/>
            <a:ext cx="8001000" cy="914400"/>
          </a:xfrm>
        </p:spPr>
        <p:txBody>
          <a:bodyPr/>
          <a:lstStyle/>
          <a:p>
            <a:r>
              <a:rPr lang="de-DE" altLang="de-DE" sz="2800" dirty="0" smtClean="0">
                <a:solidFill>
                  <a:srgbClr val="0070C0"/>
                </a:solidFill>
                <a:latin typeface="Calibri" pitchFamily="34" charset="0"/>
              </a:rPr>
              <a:t>4) MERLIN im FSU - Beispielszenarien</a:t>
            </a:r>
            <a:endParaRPr lang="de-DE" altLang="de-DE" sz="2800" dirty="0" smtClean="0">
              <a:latin typeface="Calibri" pitchFamily="34" charset="0"/>
            </a:endParaRPr>
          </a:p>
        </p:txBody>
      </p:sp>
      <p:sp>
        <p:nvSpPr>
          <p:cNvPr id="31747" name="Inhaltsplatzhalter 2"/>
          <p:cNvSpPr>
            <a:spLocks noGrp="1"/>
          </p:cNvSpPr>
          <p:nvPr>
            <p:ph idx="1"/>
          </p:nvPr>
        </p:nvSpPr>
        <p:spPr/>
        <p:txBody>
          <a:bodyPr/>
          <a:lstStyle/>
          <a:p>
            <a:pPr eaLnBrk="1" hangingPunct="1">
              <a:buFontTx/>
              <a:buChar char="-"/>
            </a:pPr>
            <a:r>
              <a:rPr lang="de-DE" altLang="de-DE" sz="1900" dirty="0" smtClean="0">
                <a:latin typeface="Calibri" pitchFamily="34" charset="0"/>
                <a:cs typeface="Calibri" pitchFamily="34" charset="0"/>
              </a:rPr>
              <a:t>Möglich sind Aktivitäten wie </a:t>
            </a:r>
            <a:r>
              <a:rPr lang="de-DE" altLang="de-DE" sz="1900" dirty="0" err="1" smtClean="0">
                <a:latin typeface="Calibri" pitchFamily="34" charset="0"/>
                <a:cs typeface="Calibri" pitchFamily="34" charset="0"/>
              </a:rPr>
              <a:t>z.B</a:t>
            </a:r>
            <a:r>
              <a:rPr lang="de-DE" altLang="de-DE" sz="1900" dirty="0" smtClean="0">
                <a:latin typeface="Calibri" pitchFamily="34" charset="0"/>
                <a:cs typeface="Calibri" pitchFamily="34" charset="0"/>
              </a:rPr>
              <a:t>….: </a:t>
            </a:r>
          </a:p>
          <a:p>
            <a:pPr lvl="1" eaLnBrk="1" hangingPunct="1">
              <a:buFontTx/>
              <a:buChar char="-"/>
            </a:pPr>
            <a:r>
              <a:rPr lang="de-DE" altLang="de-DE" sz="1400" dirty="0" smtClean="0">
                <a:latin typeface="Calibri" pitchFamily="34" charset="0"/>
                <a:cs typeface="Calibri" pitchFamily="34" charset="0"/>
                <a:sym typeface="Wingdings" pitchFamily="2" charset="2"/>
              </a:rPr>
              <a:t>Wiederholen der MERLIN-Aufgaben, Selbstbewertungen oder Lehrer-Bewertungen mit MERLIN-Raster; dann Vergleich eigener Texte mit MERLIN-Texten, nach </a:t>
            </a:r>
            <a:r>
              <a:rPr lang="de-DE" altLang="de-DE" sz="1400" dirty="0" err="1" smtClean="0">
                <a:latin typeface="Calibri" pitchFamily="34" charset="0"/>
                <a:cs typeface="Calibri" pitchFamily="34" charset="0"/>
                <a:sym typeface="Wingdings" pitchFamily="2" charset="2"/>
              </a:rPr>
              <a:t>GeRS</a:t>
            </a:r>
            <a:r>
              <a:rPr lang="de-DE" altLang="de-DE" sz="1400" dirty="0" smtClean="0">
                <a:latin typeface="Calibri" pitchFamily="34" charset="0"/>
                <a:cs typeface="Calibri" pitchFamily="34" charset="0"/>
                <a:sym typeface="Wingdings" pitchFamily="2" charset="2"/>
              </a:rPr>
              <a:t>-Niveau oder/und L1 geordnet</a:t>
            </a:r>
          </a:p>
          <a:p>
            <a:pPr lvl="1" eaLnBrk="1" hangingPunct="1">
              <a:buFontTx/>
              <a:buChar char="-"/>
            </a:pPr>
            <a:r>
              <a:rPr lang="de-DE" altLang="de-DE" sz="1400" dirty="0" smtClean="0">
                <a:latin typeface="Calibri" pitchFamily="34" charset="0"/>
                <a:cs typeface="Calibri" pitchFamily="34" charset="0"/>
                <a:sym typeface="Wingdings" pitchFamily="2" charset="2"/>
              </a:rPr>
              <a:t>Fehleranalysen in Peer-Gruppen, bezogen auf den </a:t>
            </a:r>
            <a:r>
              <a:rPr lang="de-DE" altLang="de-DE" sz="1400" dirty="0" err="1" smtClean="0">
                <a:latin typeface="Calibri" pitchFamily="34" charset="0"/>
                <a:cs typeface="Calibri" pitchFamily="34" charset="0"/>
                <a:sym typeface="Wingdings" pitchFamily="2" charset="2"/>
              </a:rPr>
              <a:t>GeRS</a:t>
            </a:r>
            <a:r>
              <a:rPr lang="de-DE" altLang="de-DE" sz="1400" dirty="0" smtClean="0">
                <a:latin typeface="Calibri" pitchFamily="34" charset="0"/>
                <a:cs typeface="Calibri" pitchFamily="34" charset="0"/>
                <a:sym typeface="Wingdings" pitchFamily="2" charset="2"/>
              </a:rPr>
              <a:t> (Mukherjee/ Rohrbach 2006)</a:t>
            </a:r>
          </a:p>
          <a:p>
            <a:pPr lvl="1" eaLnBrk="1" hangingPunct="1">
              <a:buFontTx/>
              <a:buChar char="-"/>
            </a:pPr>
            <a:r>
              <a:rPr lang="de-DE" altLang="de-DE" sz="1400" dirty="0" smtClean="0">
                <a:latin typeface="Calibri" pitchFamily="34" charset="0"/>
                <a:cs typeface="Calibri" pitchFamily="34" charset="0"/>
                <a:sym typeface="Wingdings" pitchFamily="2" charset="2"/>
              </a:rPr>
              <a:t>Subkorpora erstellen, um herauszufinden, ob die Muttersprache, die Aufgabe, das Alter usw. einen Einfluss auf die Texte haben</a:t>
            </a:r>
          </a:p>
          <a:p>
            <a:pPr lvl="1" eaLnBrk="1" hangingPunct="1">
              <a:buFontTx/>
              <a:buChar char="-"/>
            </a:pPr>
            <a:r>
              <a:rPr lang="de-DE" altLang="de-DE" sz="1400" dirty="0" err="1" smtClean="0">
                <a:latin typeface="Calibri" pitchFamily="34" charset="0"/>
                <a:cs typeface="Calibri" pitchFamily="34" charset="0"/>
                <a:sym typeface="Wingdings" pitchFamily="2" charset="2"/>
              </a:rPr>
              <a:t>Lernersprachen</a:t>
            </a:r>
            <a:r>
              <a:rPr lang="de-DE" altLang="de-DE" sz="1400" dirty="0" smtClean="0">
                <a:latin typeface="Calibri" pitchFamily="34" charset="0"/>
                <a:cs typeface="Calibri" pitchFamily="34" charset="0"/>
                <a:sym typeface="Wingdings" pitchFamily="2" charset="2"/>
              </a:rPr>
              <a:t> vergleichen (Tschechisch/Italienisch/Deutsch) </a:t>
            </a:r>
          </a:p>
          <a:p>
            <a:pPr lvl="1" eaLnBrk="1" hangingPunct="1">
              <a:buFontTx/>
              <a:buChar char="-"/>
            </a:pPr>
            <a:r>
              <a:rPr lang="de-DE" altLang="de-DE" sz="1400" dirty="0" smtClean="0">
                <a:latin typeface="Calibri" pitchFamily="34" charset="0"/>
                <a:cs typeface="Calibri" pitchFamily="34" charset="0"/>
                <a:sym typeface="Wingdings" pitchFamily="2" charset="2"/>
              </a:rPr>
              <a:t>Herausfinden, wie besser/schlechter bewertete Lerner ganz bestimmte sprachliche Phänomene meistern (z.B. Groß- und Kleinschreibung, Verbstellung im Nebensatz, Aspekt, Artikelverwendung </a:t>
            </a:r>
            <a:r>
              <a:rPr lang="de-DE" altLang="de-DE" sz="1400" dirty="0" err="1" smtClean="0">
                <a:latin typeface="Calibri" pitchFamily="34" charset="0"/>
                <a:cs typeface="Calibri" pitchFamily="34" charset="0"/>
                <a:sym typeface="Wingdings" pitchFamily="2" charset="2"/>
              </a:rPr>
              <a:t>uvm</a:t>
            </a:r>
            <a:r>
              <a:rPr lang="de-DE" altLang="de-DE" sz="1400" dirty="0" smtClean="0">
                <a:latin typeface="Calibri" pitchFamily="34" charset="0"/>
                <a:cs typeface="Calibri" pitchFamily="34" charset="0"/>
                <a:sym typeface="Wingdings" pitchFamily="2" charset="2"/>
              </a:rPr>
              <a:t>.); Vergleich mit eigenen Texten</a:t>
            </a:r>
          </a:p>
          <a:p>
            <a:pPr lvl="1" eaLnBrk="1" hangingPunct="1">
              <a:buFontTx/>
              <a:buChar char="-"/>
            </a:pPr>
            <a:r>
              <a:rPr lang="de-DE" altLang="de-DE" sz="1400" dirty="0" smtClean="0">
                <a:latin typeface="Calibri" pitchFamily="34" charset="0"/>
                <a:cs typeface="Calibri" pitchFamily="34" charset="0"/>
                <a:sym typeface="Wingdings" pitchFamily="2" charset="2"/>
              </a:rPr>
              <a:t>Analyse im Unterricht verwendeter Lehrwerke – zielen sie auf das beabsichtigte </a:t>
            </a:r>
            <a:r>
              <a:rPr lang="de-DE" altLang="de-DE" sz="1400" dirty="0" err="1" smtClean="0">
                <a:latin typeface="Calibri" pitchFamily="34" charset="0"/>
                <a:cs typeface="Calibri" pitchFamily="34" charset="0"/>
                <a:sym typeface="Wingdings" pitchFamily="2" charset="2"/>
              </a:rPr>
              <a:t>GeRS</a:t>
            </a:r>
            <a:r>
              <a:rPr lang="de-DE" altLang="de-DE" sz="1400" dirty="0" smtClean="0">
                <a:latin typeface="Calibri" pitchFamily="34" charset="0"/>
                <a:cs typeface="Calibri" pitchFamily="34" charset="0"/>
                <a:sym typeface="Wingdings" pitchFamily="2" charset="2"/>
              </a:rPr>
              <a:t>-Niveau?</a:t>
            </a:r>
          </a:p>
          <a:p>
            <a:pPr lvl="1" eaLnBrk="1" hangingPunct="1">
              <a:buFontTx/>
              <a:buChar char="-"/>
            </a:pPr>
            <a:r>
              <a:rPr lang="de-DE" altLang="de-DE" sz="1400" dirty="0" smtClean="0">
                <a:latin typeface="Calibri" pitchFamily="34" charset="0"/>
                <a:cs typeface="Calibri" pitchFamily="34" charset="0"/>
                <a:sym typeface="Wingdings" pitchFamily="2" charset="2"/>
              </a:rPr>
              <a:t>MERLIN mit L1-Korpora vergleichen (</a:t>
            </a:r>
            <a:r>
              <a:rPr lang="de-DE" altLang="de-DE" sz="1400" dirty="0" err="1" smtClean="0">
                <a:latin typeface="Calibri" pitchFamily="34" charset="0"/>
                <a:cs typeface="Calibri" pitchFamily="34" charset="0"/>
                <a:sym typeface="Wingdings" pitchFamily="2" charset="2"/>
              </a:rPr>
              <a:t>Granger</a:t>
            </a:r>
            <a:r>
              <a:rPr lang="de-DE" altLang="de-DE" sz="1400" dirty="0" smtClean="0">
                <a:latin typeface="Calibri" pitchFamily="34" charset="0"/>
                <a:cs typeface="Calibri" pitchFamily="34" charset="0"/>
                <a:sym typeface="Wingdings" pitchFamily="2" charset="2"/>
              </a:rPr>
              <a:t> 2002: CIA, </a:t>
            </a:r>
            <a:r>
              <a:rPr lang="de-DE" altLang="de-DE" sz="1400" dirty="0" err="1" smtClean="0">
                <a:latin typeface="Calibri" pitchFamily="34" charset="0"/>
                <a:cs typeface="Calibri" pitchFamily="34" charset="0"/>
                <a:sym typeface="Wingdings" pitchFamily="2" charset="2"/>
              </a:rPr>
              <a:t>Contrastive</a:t>
            </a:r>
            <a:r>
              <a:rPr lang="de-DE" altLang="de-DE" sz="1400" dirty="0" smtClean="0">
                <a:latin typeface="Calibri" pitchFamily="34" charset="0"/>
                <a:cs typeface="Calibri" pitchFamily="34" charset="0"/>
                <a:sym typeface="Wingdings" pitchFamily="2" charset="2"/>
              </a:rPr>
              <a:t> </a:t>
            </a:r>
            <a:r>
              <a:rPr lang="de-DE" altLang="de-DE" sz="1400" dirty="0" err="1" smtClean="0">
                <a:latin typeface="Calibri" pitchFamily="34" charset="0"/>
                <a:cs typeface="Calibri" pitchFamily="34" charset="0"/>
                <a:sym typeface="Wingdings" pitchFamily="2" charset="2"/>
              </a:rPr>
              <a:t>Interlanguage</a:t>
            </a:r>
            <a:r>
              <a:rPr lang="de-DE" altLang="de-DE" sz="1400" dirty="0" smtClean="0">
                <a:latin typeface="Calibri" pitchFamily="34" charset="0"/>
                <a:cs typeface="Calibri" pitchFamily="34" charset="0"/>
                <a:sym typeface="Wingdings" pitchFamily="2" charset="2"/>
              </a:rPr>
              <a:t> Analysis), um muttersprachlichen Gebrauch von </a:t>
            </a:r>
            <a:r>
              <a:rPr lang="de-DE" altLang="de-DE" sz="1400" dirty="0" err="1" smtClean="0">
                <a:latin typeface="Calibri" pitchFamily="34" charset="0"/>
                <a:cs typeface="Calibri" pitchFamily="34" charset="0"/>
                <a:sym typeface="Wingdings" pitchFamily="2" charset="2"/>
              </a:rPr>
              <a:t>Lernervarianten</a:t>
            </a:r>
            <a:r>
              <a:rPr lang="de-DE" altLang="de-DE" sz="1400" dirty="0" smtClean="0">
                <a:latin typeface="Calibri" pitchFamily="34" charset="0"/>
                <a:cs typeface="Calibri" pitchFamily="34" charset="0"/>
                <a:sym typeface="Wingdings" pitchFamily="2" charset="2"/>
              </a:rPr>
              <a:t> zu unterscheiden</a:t>
            </a:r>
          </a:p>
          <a:p>
            <a:endParaRPr lang="de-DE" altLang="de-DE" dirty="0" smtClean="0">
              <a:latin typeface="Calibri" pitchFamily="34" charset="0"/>
              <a:cs typeface="Calibri" pitchFamily="34" charset="0"/>
            </a:endParaRPr>
          </a:p>
        </p:txBody>
      </p:sp>
      <p:sp>
        <p:nvSpPr>
          <p:cNvPr id="5" name="Foliennummernplatzhalter 3"/>
          <p:cNvSpPr txBox="1">
            <a:spLocks/>
          </p:cNvSpPr>
          <p:nvPr/>
        </p:nvSpPr>
        <p:spPr bwMode="auto">
          <a:xfrm>
            <a:off x="8382000" y="64770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algn="r" rtl="0" eaLnBrk="1" fontAlgn="base" hangingPunct="1">
              <a:spcBef>
                <a:spcPct val="0"/>
              </a:spcBef>
              <a:spcAft>
                <a:spcPct val="0"/>
              </a:spcAft>
              <a:defRPr kumimoji="1" sz="1400" kern="1200">
                <a:solidFill>
                  <a:schemeClr val="bg2">
                    <a:lumMod val="60000"/>
                    <a:lumOff val="40000"/>
                  </a:schemeClr>
                </a:solidFill>
                <a:latin typeface="Trebuchet MS" pitchFamily="-96" charset="0"/>
                <a:ea typeface="+mn-ea"/>
                <a:cs typeface="+mn-cs"/>
              </a:defRPr>
            </a:lvl1pPr>
            <a:lvl2pPr marL="4572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5pPr>
            <a:lvl6pPr marL="22860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6pPr>
            <a:lvl7pPr marL="27432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7pPr>
            <a:lvl8pPr marL="32004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8pPr>
            <a:lvl9pPr marL="36576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9pPr>
          </a:lstStyle>
          <a:p>
            <a:pPr>
              <a:defRPr/>
            </a:pPr>
            <a:r>
              <a:rPr lang="en-US" altLang="ja-JP" dirty="0" smtClean="0"/>
              <a:t>13/15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1143000" y="1219200"/>
            <a:ext cx="7677150" cy="914400"/>
          </a:xfrm>
        </p:spPr>
        <p:txBody>
          <a:bodyPr/>
          <a:lstStyle/>
          <a:p>
            <a:pPr eaLnBrk="1" hangingPunct="1"/>
            <a:r>
              <a:rPr lang="de-DE" altLang="de-DE" sz="2800" dirty="0">
                <a:solidFill>
                  <a:srgbClr val="0070C0"/>
                </a:solidFill>
                <a:latin typeface="Calibri" pitchFamily="34" charset="0"/>
              </a:rPr>
              <a:t>5</a:t>
            </a:r>
            <a:r>
              <a:rPr lang="de-DE" altLang="de-DE" sz="2800" dirty="0" smtClean="0">
                <a:solidFill>
                  <a:srgbClr val="0070C0"/>
                </a:solidFill>
                <a:latin typeface="Calibri" pitchFamily="34" charset="0"/>
              </a:rPr>
              <a:t>) Diskussion</a:t>
            </a:r>
            <a:endParaRPr lang="de-DE" altLang="de-DE" sz="2800" dirty="0" smtClean="0">
              <a:solidFill>
                <a:srgbClr val="00B050"/>
              </a:solidFill>
              <a:latin typeface="Calibri" pitchFamily="34" charset="0"/>
            </a:endParaRPr>
          </a:p>
        </p:txBody>
      </p:sp>
      <p:sp>
        <p:nvSpPr>
          <p:cNvPr id="32771" name="Inhaltsplatzhalter 2"/>
          <p:cNvSpPr>
            <a:spLocks noGrp="1"/>
          </p:cNvSpPr>
          <p:nvPr>
            <p:ph idx="1"/>
          </p:nvPr>
        </p:nvSpPr>
        <p:spPr/>
        <p:txBody>
          <a:bodyPr/>
          <a:lstStyle/>
          <a:p>
            <a:pPr marL="0" indent="0" eaLnBrk="1" hangingPunct="1">
              <a:defRPr/>
            </a:pPr>
            <a:r>
              <a:rPr lang="de-DE" altLang="de-DE" sz="1600" b="1" dirty="0" smtClean="0">
                <a:solidFill>
                  <a:srgbClr val="0070C0"/>
                </a:solidFill>
                <a:latin typeface="Calibri" pitchFamily="34" charset="0"/>
                <a:cs typeface="Calibri" pitchFamily="34" charset="0"/>
              </a:rPr>
              <a:t>Einwände</a:t>
            </a:r>
            <a:r>
              <a:rPr lang="de-DE" altLang="de-DE" sz="1600" dirty="0" smtClean="0">
                <a:latin typeface="Calibri" pitchFamily="34" charset="0"/>
                <a:cs typeface="Calibri" pitchFamily="34" charset="0"/>
              </a:rPr>
              <a:t>:</a:t>
            </a:r>
          </a:p>
          <a:p>
            <a:pPr eaLnBrk="1" hangingPunct="1">
              <a:buFontTx/>
              <a:buChar char="-"/>
              <a:defRPr/>
            </a:pPr>
            <a:r>
              <a:rPr lang="de-DE" altLang="de-DE" sz="1600" dirty="0" smtClean="0">
                <a:latin typeface="Calibri" pitchFamily="34" charset="0"/>
                <a:cs typeface="Calibri" pitchFamily="34" charset="0"/>
              </a:rPr>
              <a:t>kleines Korpus </a:t>
            </a:r>
            <a:r>
              <a:rPr lang="de-DE" altLang="de-DE" sz="1600" dirty="0" smtClean="0">
                <a:latin typeface="Calibri" pitchFamily="34" charset="0"/>
                <a:cs typeface="Calibri" pitchFamily="34" charset="0"/>
                <a:sym typeface="Wingdings" panose="05000000000000000000" pitchFamily="2" charset="2"/>
              </a:rPr>
              <a:t> </a:t>
            </a:r>
            <a:r>
              <a:rPr lang="de-DE" altLang="de-DE" sz="1600" dirty="0" smtClean="0">
                <a:latin typeface="Calibri" pitchFamily="34" charset="0"/>
                <a:cs typeface="Calibri" pitchFamily="34" charset="0"/>
              </a:rPr>
              <a:t> Orientierung ja, aber keine Repräsentativität</a:t>
            </a:r>
          </a:p>
          <a:p>
            <a:pPr eaLnBrk="1" hangingPunct="1">
              <a:buFontTx/>
              <a:buChar char="-"/>
              <a:defRPr/>
            </a:pPr>
            <a:r>
              <a:rPr lang="de-DE" altLang="de-DE" sz="1600" dirty="0" smtClean="0">
                <a:latin typeface="Calibri" pitchFamily="34" charset="0"/>
                <a:cs typeface="Calibri" pitchFamily="34" charset="0"/>
              </a:rPr>
              <a:t>kaum Studien zur Effektivität (vgl. Chambers </a:t>
            </a:r>
            <a:r>
              <a:rPr lang="de-DE" altLang="de-DE" sz="1600" dirty="0">
                <a:latin typeface="Calibri" pitchFamily="34" charset="0"/>
                <a:cs typeface="Calibri" pitchFamily="34" charset="0"/>
              </a:rPr>
              <a:t>et al. 2011</a:t>
            </a:r>
            <a:r>
              <a:rPr lang="de-DE" altLang="de-DE" sz="1600" dirty="0" smtClean="0">
                <a:latin typeface="Calibri" pitchFamily="34" charset="0"/>
                <a:cs typeface="Calibri" pitchFamily="34" charset="0"/>
              </a:rPr>
              <a:t>)</a:t>
            </a:r>
          </a:p>
          <a:p>
            <a:pPr eaLnBrk="1" hangingPunct="1">
              <a:buFontTx/>
              <a:buChar char="-"/>
              <a:defRPr/>
            </a:pPr>
            <a:r>
              <a:rPr lang="en-US" altLang="de-DE" sz="1600" dirty="0" err="1" smtClean="0">
                <a:latin typeface="Calibri" pitchFamily="34" charset="0"/>
                <a:cs typeface="Calibri" pitchFamily="34" charset="0"/>
              </a:rPr>
              <a:t>Gefahr</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Lernerkorpora</a:t>
            </a:r>
            <a:r>
              <a:rPr lang="en-US" altLang="de-DE" sz="1600" dirty="0" smtClean="0">
                <a:latin typeface="Calibri" pitchFamily="34" charset="0"/>
                <a:cs typeface="Calibri" pitchFamily="34" charset="0"/>
              </a:rPr>
              <a:t> in der </a:t>
            </a:r>
            <a:r>
              <a:rPr lang="en-US" altLang="de-DE" sz="1600" dirty="0" err="1" smtClean="0">
                <a:latin typeface="Calibri" pitchFamily="34" charset="0"/>
                <a:cs typeface="Calibri" pitchFamily="34" charset="0"/>
              </a:rPr>
              <a:t>Lehre</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nur</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als</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Negativbeispiel</a:t>
            </a:r>
            <a:r>
              <a:rPr lang="en-US" altLang="de-DE" sz="1600" dirty="0" smtClean="0">
                <a:latin typeface="Calibri" pitchFamily="34" charset="0"/>
                <a:cs typeface="Calibri" pitchFamily="34" charset="0"/>
              </a:rPr>
              <a:t> (Leech </a:t>
            </a:r>
            <a:r>
              <a:rPr lang="en-US" altLang="de-DE" sz="1600" dirty="0">
                <a:latin typeface="Calibri" pitchFamily="34" charset="0"/>
                <a:cs typeface="Calibri" pitchFamily="34" charset="0"/>
              </a:rPr>
              <a:t>1997) </a:t>
            </a:r>
            <a:r>
              <a:rPr lang="en-US" altLang="de-DE" sz="1600" dirty="0" smtClean="0">
                <a:latin typeface="Calibri" pitchFamily="34" charset="0"/>
                <a:cs typeface="Calibri" pitchFamily="34" charset="0"/>
              </a:rPr>
              <a:t> </a:t>
            </a:r>
          </a:p>
          <a:p>
            <a:pPr eaLnBrk="1" hangingPunct="1">
              <a:buFontTx/>
              <a:buChar char="-"/>
              <a:defRPr/>
            </a:pPr>
            <a:r>
              <a:rPr lang="en-US" altLang="de-DE" sz="1600" dirty="0" err="1">
                <a:latin typeface="Calibri" pitchFamily="34" charset="0"/>
                <a:cs typeface="Calibri" pitchFamily="34" charset="0"/>
              </a:rPr>
              <a:t>t</a:t>
            </a:r>
            <a:r>
              <a:rPr lang="en-US" altLang="de-DE" sz="1600" dirty="0" err="1" smtClean="0">
                <a:latin typeface="Calibri" pitchFamily="34" charset="0"/>
                <a:cs typeface="Calibri" pitchFamily="34" charset="0"/>
              </a:rPr>
              <a:t>echnische</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Hürde</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für</a:t>
            </a:r>
            <a:r>
              <a:rPr lang="en-US" altLang="de-DE" sz="1600" dirty="0" smtClean="0">
                <a:latin typeface="Calibri" pitchFamily="34" charset="0"/>
                <a:cs typeface="Calibri" pitchFamily="34" charset="0"/>
              </a:rPr>
              <a:t> </a:t>
            </a:r>
            <a:r>
              <a:rPr lang="en-US" altLang="de-DE" sz="1600" dirty="0" err="1" smtClean="0">
                <a:latin typeface="Calibri" pitchFamily="34" charset="0"/>
                <a:cs typeface="Calibri" pitchFamily="34" charset="0"/>
              </a:rPr>
              <a:t>Nutzer</a:t>
            </a:r>
            <a:r>
              <a:rPr lang="de-DE" altLang="de-DE" sz="1600" dirty="0">
                <a:latin typeface="Calibri" pitchFamily="34" charset="0"/>
                <a:cs typeface="Calibri" pitchFamily="34" charset="0"/>
              </a:rPr>
              <a:t> (Chambers et al., </a:t>
            </a:r>
            <a:r>
              <a:rPr lang="en-US" altLang="de-DE" sz="1600" dirty="0" err="1">
                <a:latin typeface="Calibri" pitchFamily="34" charset="0"/>
                <a:cs typeface="Calibri" pitchFamily="34" charset="0"/>
              </a:rPr>
              <a:t>Gilquin</a:t>
            </a:r>
            <a:r>
              <a:rPr lang="en-US" altLang="de-DE" sz="1600" dirty="0">
                <a:latin typeface="Calibri" pitchFamily="34" charset="0"/>
                <a:cs typeface="Calibri" pitchFamily="34" charset="0"/>
              </a:rPr>
              <a:t> et al. 2007)</a:t>
            </a:r>
            <a:endParaRPr lang="en-US" altLang="de-DE" sz="1600" dirty="0" smtClean="0">
              <a:latin typeface="Calibri" pitchFamily="34" charset="0"/>
              <a:cs typeface="Calibri" pitchFamily="34" charset="0"/>
            </a:endParaRPr>
          </a:p>
          <a:p>
            <a:pPr marL="0" indent="0" eaLnBrk="1" hangingPunct="1">
              <a:defRPr/>
            </a:pPr>
            <a:r>
              <a:rPr lang="en-US" altLang="de-DE" sz="1600" b="1" dirty="0" smtClean="0">
                <a:solidFill>
                  <a:srgbClr val="0070C0"/>
                </a:solidFill>
                <a:latin typeface="Calibri" pitchFamily="34" charset="0"/>
                <a:cs typeface="Calibri" pitchFamily="34" charset="0"/>
              </a:rPr>
              <a:t>Aber</a:t>
            </a:r>
            <a:r>
              <a:rPr lang="en-US" altLang="de-DE" sz="1600" dirty="0" smtClean="0">
                <a:latin typeface="Calibri" pitchFamily="34" charset="0"/>
                <a:cs typeface="Calibri" pitchFamily="34" charset="0"/>
              </a:rPr>
              <a:t>:</a:t>
            </a:r>
            <a:endParaRPr lang="en-US" altLang="de-DE" sz="1600" dirty="0">
              <a:latin typeface="Calibri" pitchFamily="34" charset="0"/>
              <a:cs typeface="Calibri" pitchFamily="34" charset="0"/>
            </a:endParaRPr>
          </a:p>
          <a:p>
            <a:pPr eaLnBrk="1" hangingPunct="1">
              <a:buFontTx/>
              <a:buChar char="-"/>
              <a:defRPr/>
            </a:pPr>
            <a:r>
              <a:rPr lang="de-DE" altLang="de-DE" sz="1600" dirty="0" smtClean="0">
                <a:solidFill>
                  <a:schemeClr val="bg2">
                    <a:lumMod val="75000"/>
                  </a:schemeClr>
                </a:solidFill>
                <a:latin typeface="Calibri" pitchFamily="34" charset="0"/>
                <a:cs typeface="Calibri" pitchFamily="34" charset="0"/>
              </a:rPr>
              <a:t>MERLIN ist frei zugänglich  </a:t>
            </a:r>
            <a:endParaRPr lang="de-DE" altLang="de-DE" sz="1600" dirty="0">
              <a:solidFill>
                <a:schemeClr val="bg2">
                  <a:lumMod val="75000"/>
                </a:schemeClr>
              </a:solidFill>
              <a:latin typeface="Calibri" pitchFamily="34" charset="0"/>
              <a:cs typeface="Calibri" pitchFamily="34" charset="0"/>
            </a:endParaRPr>
          </a:p>
          <a:p>
            <a:pPr eaLnBrk="1" hangingPunct="1">
              <a:buFontTx/>
              <a:buChar char="-"/>
              <a:defRPr/>
            </a:pPr>
            <a:r>
              <a:rPr lang="de-DE" altLang="de-DE" sz="1600" dirty="0" smtClean="0">
                <a:solidFill>
                  <a:schemeClr val="bg2">
                    <a:lumMod val="75000"/>
                  </a:schemeClr>
                </a:solidFill>
                <a:latin typeface="Calibri" pitchFamily="34" charset="0"/>
                <a:cs typeface="Calibri" pitchFamily="34" charset="0"/>
              </a:rPr>
              <a:t>MERLIN-Design ist nutzerorientiert </a:t>
            </a:r>
            <a:r>
              <a:rPr lang="de-DE" altLang="de-DE" sz="1600" dirty="0" smtClean="0">
                <a:latin typeface="Calibri" pitchFamily="34" charset="0"/>
                <a:cs typeface="Calibri" pitchFamily="34" charset="0"/>
              </a:rPr>
              <a:t> </a:t>
            </a:r>
            <a:r>
              <a:rPr lang="de-DE" altLang="de-DE" sz="1600" dirty="0">
                <a:latin typeface="Calibri" pitchFamily="34" charset="0"/>
                <a:cs typeface="Calibri" pitchFamily="34" charset="0"/>
              </a:rPr>
              <a:t>(Braun 2005) </a:t>
            </a:r>
            <a:endParaRPr lang="de-DE" altLang="de-DE" sz="1600" dirty="0" smtClean="0">
              <a:latin typeface="Calibri" pitchFamily="34" charset="0"/>
              <a:cs typeface="Calibri" pitchFamily="34" charset="0"/>
            </a:endParaRPr>
          </a:p>
          <a:p>
            <a:pPr eaLnBrk="1" hangingPunct="1">
              <a:buFontTx/>
              <a:buChar char="-"/>
              <a:defRPr/>
            </a:pPr>
            <a:r>
              <a:rPr lang="de-DE" altLang="de-DE" sz="1600" dirty="0" smtClean="0">
                <a:solidFill>
                  <a:schemeClr val="bg2">
                    <a:lumMod val="75000"/>
                  </a:schemeClr>
                </a:solidFill>
                <a:latin typeface="Calibri" pitchFamily="34" charset="0"/>
                <a:cs typeface="Calibri" pitchFamily="34" charset="0"/>
              </a:rPr>
              <a:t>Hindernis </a:t>
            </a:r>
            <a:r>
              <a:rPr lang="de-DE" altLang="de-DE" sz="1600" dirty="0" err="1" smtClean="0">
                <a:solidFill>
                  <a:schemeClr val="bg2">
                    <a:lumMod val="75000"/>
                  </a:schemeClr>
                </a:solidFill>
                <a:latin typeface="Calibri" pitchFamily="34" charset="0"/>
                <a:cs typeface="Calibri" pitchFamily="34" charset="0"/>
              </a:rPr>
              <a:t>Korpustechnologie</a:t>
            </a:r>
            <a:r>
              <a:rPr lang="de-DE" altLang="de-DE" sz="1600" dirty="0" smtClean="0">
                <a:solidFill>
                  <a:schemeClr val="bg2">
                    <a:lumMod val="75000"/>
                  </a:schemeClr>
                </a:solidFill>
                <a:latin typeface="Calibri" pitchFamily="34" charset="0"/>
                <a:cs typeface="Calibri" pitchFamily="34" charset="0"/>
              </a:rPr>
              <a:t>:  Versuch, Vorteile klar herauszuarbeiten, gradueller Ansatz bei </a:t>
            </a:r>
            <a:r>
              <a:rPr lang="de-DE" altLang="de-DE" sz="1600" dirty="0" smtClean="0">
                <a:solidFill>
                  <a:schemeClr val="bg2">
                    <a:lumMod val="75000"/>
                  </a:schemeClr>
                </a:solidFill>
                <a:latin typeface="Calibri" pitchFamily="34" charset="0"/>
                <a:cs typeface="Calibri" pitchFamily="34" charset="0"/>
              </a:rPr>
              <a:t>Nutzungsoptionen </a:t>
            </a:r>
            <a:r>
              <a:rPr lang="en-US" altLang="de-DE" sz="1600" dirty="0">
                <a:latin typeface="Calibri" pitchFamily="34" charset="0"/>
                <a:cs typeface="Calibri" pitchFamily="34" charset="0"/>
                <a:sym typeface="Wingdings" panose="05000000000000000000" pitchFamily="2" charset="2"/>
              </a:rPr>
              <a:t>(Chambers et al. 2011) </a:t>
            </a:r>
            <a:r>
              <a:rPr lang="de-DE" altLang="de-DE" sz="1600" dirty="0" smtClean="0">
                <a:solidFill>
                  <a:schemeClr val="bg2">
                    <a:lumMod val="75000"/>
                  </a:schemeClr>
                </a:solidFill>
                <a:latin typeface="Calibri" pitchFamily="34" charset="0"/>
                <a:cs typeface="Calibri" pitchFamily="34" charset="0"/>
              </a:rPr>
              <a:t>, </a:t>
            </a:r>
            <a:r>
              <a:rPr lang="de-DE" altLang="de-DE" sz="1600" dirty="0" smtClean="0">
                <a:solidFill>
                  <a:schemeClr val="bg2">
                    <a:lumMod val="75000"/>
                  </a:schemeClr>
                </a:solidFill>
                <a:latin typeface="Calibri" pitchFamily="34" charset="0"/>
                <a:cs typeface="Calibri" pitchFamily="34" charset="0"/>
              </a:rPr>
              <a:t>Hilfefunktionen, </a:t>
            </a:r>
            <a:r>
              <a:rPr lang="de-DE" altLang="de-DE" sz="1600" dirty="0" err="1" smtClean="0">
                <a:solidFill>
                  <a:schemeClr val="bg2">
                    <a:lumMod val="75000"/>
                  </a:schemeClr>
                </a:solidFill>
                <a:latin typeface="Calibri" pitchFamily="34" charset="0"/>
                <a:cs typeface="Calibri" pitchFamily="34" charset="0"/>
              </a:rPr>
              <a:t>Plattformpilotierung</a:t>
            </a:r>
            <a:r>
              <a:rPr lang="de-DE" altLang="de-DE" sz="1600" dirty="0" smtClean="0">
                <a:solidFill>
                  <a:schemeClr val="bg2">
                    <a:lumMod val="75000"/>
                  </a:schemeClr>
                </a:solidFill>
                <a:latin typeface="Calibri" pitchFamily="34" charset="0"/>
                <a:cs typeface="Calibri" pitchFamily="34" charset="0"/>
              </a:rPr>
              <a:t>,  </a:t>
            </a:r>
            <a:r>
              <a:rPr lang="de-DE" altLang="de-DE" sz="1600" dirty="0" smtClean="0">
                <a:solidFill>
                  <a:schemeClr val="bg2">
                    <a:lumMod val="75000"/>
                  </a:schemeClr>
                </a:solidFill>
                <a:latin typeface="Calibri" pitchFamily="34" charset="0"/>
                <a:cs typeface="Calibri" pitchFamily="34" charset="0"/>
              </a:rPr>
              <a:t>Fortbildungen</a:t>
            </a:r>
            <a:endParaRPr lang="en-US" altLang="de-DE" sz="1600" dirty="0">
              <a:latin typeface="Calibri" pitchFamily="34" charset="0"/>
              <a:cs typeface="Calibri" pitchFamily="34" charset="0"/>
            </a:endParaRPr>
          </a:p>
          <a:p>
            <a:pPr eaLnBrk="1" hangingPunct="1">
              <a:buFontTx/>
              <a:buChar char="-"/>
              <a:defRPr/>
            </a:pPr>
            <a:endParaRPr lang="de-DE" altLang="de-DE" dirty="0">
              <a:latin typeface="Calibri" pitchFamily="34" charset="0"/>
              <a:cs typeface="Calibri" pitchFamily="34" charset="0"/>
            </a:endParaRPr>
          </a:p>
          <a:p>
            <a:pPr eaLnBrk="1" hangingPunct="1">
              <a:buFontTx/>
              <a:buChar char="-"/>
              <a:defRPr/>
            </a:pPr>
            <a:endParaRPr lang="de-DE" altLang="de-DE" dirty="0" smtClean="0">
              <a:latin typeface="Calibri" pitchFamily="34" charset="0"/>
              <a:cs typeface="Calibri" pitchFamily="34" charset="0"/>
            </a:endParaRPr>
          </a:p>
          <a:p>
            <a:pPr eaLnBrk="1" hangingPunct="1">
              <a:defRPr/>
            </a:pPr>
            <a:endParaRPr lang="de-DE" altLang="de-DE" dirty="0" smtClean="0">
              <a:latin typeface="Calibri" pitchFamily="34" charset="0"/>
              <a:cs typeface="Calibri" pitchFamily="34" charset="0"/>
            </a:endParaRPr>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14/15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pPr eaLnBrk="1" hangingPunct="1"/>
            <a:r>
              <a:rPr lang="de-DE" altLang="de-DE" sz="2800" dirty="0" smtClean="0">
                <a:solidFill>
                  <a:srgbClr val="0070C0"/>
                </a:solidFill>
                <a:latin typeface="Calibri" pitchFamily="34" charset="0"/>
              </a:rPr>
              <a:t>6) Ausblick</a:t>
            </a:r>
          </a:p>
        </p:txBody>
      </p:sp>
      <p:sp>
        <p:nvSpPr>
          <p:cNvPr id="37891" name="Inhaltsplatzhalter 2"/>
          <p:cNvSpPr>
            <a:spLocks noGrp="1"/>
          </p:cNvSpPr>
          <p:nvPr>
            <p:ph idx="1"/>
          </p:nvPr>
        </p:nvSpPr>
        <p:spPr/>
        <p:txBody>
          <a:bodyPr/>
          <a:lstStyle/>
          <a:p>
            <a:pPr eaLnBrk="1" hangingPunct="1">
              <a:buFontTx/>
              <a:buChar char="-"/>
            </a:pPr>
            <a:r>
              <a:rPr lang="de-DE" altLang="de-DE" dirty="0" smtClean="0">
                <a:latin typeface="Calibri" pitchFamily="34" charset="0"/>
                <a:cs typeface="Calibri" pitchFamily="34" charset="0"/>
              </a:rPr>
              <a:t>MERLIN koppelt den </a:t>
            </a:r>
            <a:r>
              <a:rPr lang="de-DE" altLang="de-DE" dirty="0" err="1" smtClean="0">
                <a:latin typeface="Calibri" pitchFamily="34" charset="0"/>
                <a:cs typeface="Calibri" pitchFamily="34" charset="0"/>
              </a:rPr>
              <a:t>GeRS</a:t>
            </a:r>
            <a:r>
              <a:rPr lang="de-DE" altLang="de-DE" dirty="0" smtClean="0">
                <a:latin typeface="Calibri" pitchFamily="34" charset="0"/>
                <a:cs typeface="Calibri" pitchFamily="34" charset="0"/>
              </a:rPr>
              <a:t>-Gebrauch in einem </a:t>
            </a:r>
            <a:r>
              <a:rPr lang="de-DE" altLang="de-DE" dirty="0" err="1" smtClean="0">
                <a:latin typeface="Calibri" pitchFamily="34" charset="0"/>
                <a:cs typeface="Calibri" pitchFamily="34" charset="0"/>
              </a:rPr>
              <a:t>lernerzentrierten</a:t>
            </a:r>
            <a:r>
              <a:rPr lang="de-DE" altLang="de-DE" dirty="0" smtClean="0">
                <a:latin typeface="Calibri" pitchFamily="34" charset="0"/>
                <a:cs typeface="Calibri" pitchFamily="34" charset="0"/>
              </a:rPr>
              <a:t> Ansatz an empirische Daten  </a:t>
            </a:r>
          </a:p>
          <a:p>
            <a:pPr eaLnBrk="1" hangingPunct="1">
              <a:buFontTx/>
              <a:buChar char="-"/>
            </a:pPr>
            <a:r>
              <a:rPr lang="de-DE" altLang="de-DE" dirty="0" smtClean="0">
                <a:latin typeface="Calibri" pitchFamily="34" charset="0"/>
                <a:cs typeface="Calibri" pitchFamily="34" charset="0"/>
              </a:rPr>
              <a:t>Hilft, die Verselbständigung (‚</a:t>
            </a:r>
            <a:r>
              <a:rPr lang="de-DE" altLang="de-DE" dirty="0" err="1" smtClean="0">
                <a:latin typeface="Calibri" pitchFamily="34" charset="0"/>
                <a:cs typeface="Calibri" pitchFamily="34" charset="0"/>
              </a:rPr>
              <a:t>Reifizierung</a:t>
            </a:r>
            <a:r>
              <a:rPr lang="de-DE" altLang="de-DE" dirty="0" smtClean="0">
                <a:latin typeface="Calibri" pitchFamily="34" charset="0"/>
                <a:cs typeface="Calibri" pitchFamily="34" charset="0"/>
              </a:rPr>
              <a:t>‘) der Skalen zu kontrollieren (</a:t>
            </a:r>
            <a:r>
              <a:rPr lang="de-DE" altLang="de-DE" dirty="0" err="1" smtClean="0">
                <a:latin typeface="Calibri" pitchFamily="34" charset="0"/>
                <a:cs typeface="Calibri" pitchFamily="34" charset="0"/>
              </a:rPr>
              <a:t>Fulcher</a:t>
            </a:r>
            <a:r>
              <a:rPr lang="de-DE" altLang="de-DE" dirty="0" smtClean="0">
                <a:latin typeface="Calibri" pitchFamily="34" charset="0"/>
                <a:cs typeface="Calibri" pitchFamily="34" charset="0"/>
              </a:rPr>
              <a:t>/Davidson </a:t>
            </a:r>
            <a:r>
              <a:rPr lang="en-US" dirty="0"/>
              <a:t>2007: 232</a:t>
            </a:r>
            <a:r>
              <a:rPr lang="de-DE" altLang="de-DE" dirty="0" smtClean="0">
                <a:latin typeface="Calibri" pitchFamily="34" charset="0"/>
                <a:cs typeface="Calibri" pitchFamily="34" charset="0"/>
              </a:rPr>
              <a:t>)</a:t>
            </a:r>
          </a:p>
          <a:p>
            <a:pPr eaLnBrk="1" hangingPunct="1">
              <a:buFontTx/>
              <a:buChar char="-"/>
            </a:pPr>
            <a:r>
              <a:rPr lang="de-DE" altLang="de-DE" dirty="0" smtClean="0">
                <a:latin typeface="Calibri" pitchFamily="34" charset="0"/>
                <a:cs typeface="Calibri" pitchFamily="34" charset="0"/>
              </a:rPr>
              <a:t>Pilotprojektdesign – </a:t>
            </a:r>
            <a:r>
              <a:rPr lang="de-DE" altLang="de-DE" dirty="0" smtClean="0">
                <a:latin typeface="Calibri" pitchFamily="34" charset="0"/>
                <a:cs typeface="Calibri" pitchFamily="34" charset="0"/>
              </a:rPr>
              <a:t>erweiterbar</a:t>
            </a:r>
            <a:endParaRPr lang="de-DE" altLang="de-DE" dirty="0" smtClean="0">
              <a:latin typeface="Calibri" pitchFamily="34" charset="0"/>
              <a:cs typeface="Calibri" pitchFamily="34" charset="0"/>
              <a:sym typeface="Wingdings" panose="05000000000000000000" pitchFamily="2" charset="2"/>
            </a:endParaRPr>
          </a:p>
          <a:p>
            <a:pPr eaLnBrk="1" hangingPunct="1">
              <a:buFontTx/>
              <a:buChar char="-"/>
            </a:pPr>
            <a:r>
              <a:rPr lang="en-GB" altLang="de-DE" dirty="0">
                <a:latin typeface="Calibri" pitchFamily="34" charset="0"/>
                <a:cs typeface="Calibri" pitchFamily="34" charset="0"/>
              </a:rPr>
              <a:t>“(…) corpora will not only revolutionize the teaching of subjects such as grammar (…), they will also fundamentally change the ways we approach language education, including both what is taught and how it is taught.” </a:t>
            </a:r>
            <a:r>
              <a:rPr lang="en-GB" altLang="de-DE" dirty="0" smtClean="0">
                <a:latin typeface="Calibri" pitchFamily="34" charset="0"/>
                <a:cs typeface="Calibri" pitchFamily="34" charset="0"/>
              </a:rPr>
              <a:t>(</a:t>
            </a:r>
            <a:r>
              <a:rPr lang="de-DE" altLang="de-DE" dirty="0" err="1" smtClean="0">
                <a:latin typeface="Calibri" pitchFamily="34" charset="0"/>
                <a:cs typeface="Calibri" pitchFamily="34" charset="0"/>
              </a:rPr>
              <a:t>McEnery</a:t>
            </a:r>
            <a:r>
              <a:rPr lang="de-DE" altLang="de-DE" dirty="0" smtClean="0">
                <a:latin typeface="Calibri" pitchFamily="34" charset="0"/>
                <a:cs typeface="Calibri" pitchFamily="34" charset="0"/>
              </a:rPr>
              <a:t>/Xiao 2012)</a:t>
            </a:r>
            <a:endParaRPr lang="de-DE" altLang="de-DE" dirty="0">
              <a:latin typeface="Calibri" pitchFamily="34" charset="0"/>
              <a:cs typeface="Calibri" pitchFamily="34" charset="0"/>
            </a:endParaRPr>
          </a:p>
          <a:p>
            <a:pPr eaLnBrk="1" hangingPunct="1">
              <a:buFontTx/>
              <a:buChar char="-"/>
            </a:pPr>
            <a:endParaRPr lang="de-DE" altLang="de-DE" dirty="0" smtClean="0">
              <a:latin typeface="Calibri" pitchFamily="34" charset="0"/>
              <a:cs typeface="Calibri" pitchFamily="34" charset="0"/>
            </a:endParaRPr>
          </a:p>
          <a:p>
            <a:pPr eaLnBrk="1" hangingPunct="1"/>
            <a:endParaRPr lang="de-DE" altLang="de-DE" dirty="0" smtClean="0">
              <a:latin typeface="Calibri" pitchFamily="34" charset="0"/>
              <a:cs typeface="Calibri" pitchFamily="34" charset="0"/>
            </a:endParaRPr>
          </a:p>
        </p:txBody>
      </p:sp>
      <p:sp>
        <p:nvSpPr>
          <p:cNvPr id="5" name="Foliennummernplatzhalter 3"/>
          <p:cNvSpPr txBox="1">
            <a:spLocks/>
          </p:cNvSpPr>
          <p:nvPr/>
        </p:nvSpPr>
        <p:spPr bwMode="auto">
          <a:xfrm>
            <a:off x="8371656" y="64770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algn="r" rtl="0" eaLnBrk="1" fontAlgn="base" hangingPunct="1">
              <a:spcBef>
                <a:spcPct val="0"/>
              </a:spcBef>
              <a:spcAft>
                <a:spcPct val="0"/>
              </a:spcAft>
              <a:defRPr kumimoji="1" sz="1400" kern="1200">
                <a:solidFill>
                  <a:schemeClr val="bg2">
                    <a:lumMod val="60000"/>
                    <a:lumOff val="40000"/>
                  </a:schemeClr>
                </a:solidFill>
                <a:latin typeface="Trebuchet MS" pitchFamily="-96" charset="0"/>
                <a:ea typeface="+mn-ea"/>
                <a:cs typeface="+mn-cs"/>
              </a:defRPr>
            </a:lvl1pPr>
            <a:lvl2pPr marL="4572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5pPr>
            <a:lvl6pPr marL="22860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6pPr>
            <a:lvl7pPr marL="27432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7pPr>
            <a:lvl8pPr marL="32004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8pPr>
            <a:lvl9pPr marL="36576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9pPr>
          </a:lstStyle>
          <a:p>
            <a:pPr>
              <a:defRPr/>
            </a:pPr>
            <a:r>
              <a:rPr lang="en-US" altLang="ja-JP" dirty="0" smtClean="0"/>
              <a:t>15/15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US" altLang="de-DE" smtClean="0">
              <a:latin typeface="Calibri" pitchFamily="34" charset="0"/>
            </a:endParaRPr>
          </a:p>
        </p:txBody>
      </p:sp>
      <p:sp>
        <p:nvSpPr>
          <p:cNvPr id="38915" name="Content Placeholder 2"/>
          <p:cNvSpPr>
            <a:spLocks noGrp="1"/>
          </p:cNvSpPr>
          <p:nvPr>
            <p:ph idx="1"/>
          </p:nvPr>
        </p:nvSpPr>
        <p:spPr/>
        <p:txBody>
          <a:bodyPr/>
          <a:lstStyle/>
          <a:p>
            <a:pPr algn="ctr" eaLnBrk="1" hangingPunct="1"/>
            <a:endParaRPr lang="en-US" altLang="de-DE" sz="3600" dirty="0" smtClean="0">
              <a:latin typeface="Calibri" pitchFamily="34" charset="0"/>
              <a:cs typeface="Calibri" pitchFamily="34" charset="0"/>
            </a:endParaRPr>
          </a:p>
          <a:p>
            <a:pPr algn="ctr" eaLnBrk="1" hangingPunct="1"/>
            <a:r>
              <a:rPr lang="en-US" altLang="de-DE" sz="3600" dirty="0" err="1" smtClean="0">
                <a:latin typeface="Calibri" pitchFamily="34" charset="0"/>
                <a:cs typeface="Calibri" pitchFamily="34" charset="0"/>
              </a:rPr>
              <a:t>Vielen</a:t>
            </a:r>
            <a:r>
              <a:rPr lang="en-US" altLang="de-DE" sz="3600" dirty="0" smtClean="0">
                <a:latin typeface="Calibri" pitchFamily="34" charset="0"/>
                <a:cs typeface="Calibri" pitchFamily="34" charset="0"/>
              </a:rPr>
              <a:t> Dank </a:t>
            </a:r>
            <a:r>
              <a:rPr lang="en-US" altLang="de-DE" sz="3600" dirty="0" err="1" smtClean="0">
                <a:latin typeface="Calibri" pitchFamily="34" charset="0"/>
                <a:cs typeface="Calibri" pitchFamily="34" charset="0"/>
              </a:rPr>
              <a:t>für</a:t>
            </a:r>
            <a:r>
              <a:rPr lang="en-US" altLang="de-DE" sz="3600" dirty="0" smtClean="0">
                <a:latin typeface="Calibri" pitchFamily="34" charset="0"/>
                <a:cs typeface="Calibri" pitchFamily="34" charset="0"/>
              </a:rPr>
              <a:t> </a:t>
            </a:r>
            <a:r>
              <a:rPr lang="en-US" altLang="de-DE" sz="3600" dirty="0" err="1" smtClean="0">
                <a:latin typeface="Calibri" pitchFamily="34" charset="0"/>
                <a:cs typeface="Calibri" pitchFamily="34" charset="0"/>
              </a:rPr>
              <a:t>Ihre</a:t>
            </a:r>
            <a:r>
              <a:rPr lang="en-US" altLang="de-DE" sz="3600" dirty="0" smtClean="0">
                <a:latin typeface="Calibri" pitchFamily="34" charset="0"/>
                <a:cs typeface="Calibri" pitchFamily="34" charset="0"/>
              </a:rPr>
              <a:t> </a:t>
            </a:r>
            <a:r>
              <a:rPr lang="en-US" altLang="de-DE" sz="3600" dirty="0" err="1" smtClean="0">
                <a:latin typeface="Calibri" pitchFamily="34" charset="0"/>
                <a:cs typeface="Calibri" pitchFamily="34" charset="0"/>
              </a:rPr>
              <a:t>Aufmerksamkeit</a:t>
            </a:r>
            <a:r>
              <a:rPr lang="en-US" altLang="de-DE" sz="3600" dirty="0" smtClean="0">
                <a:latin typeface="Calibri" pitchFamily="34" charset="0"/>
                <a:cs typeface="Calibri" pitchFamily="34" charset="0"/>
              </a:rPr>
              <a:t>!</a:t>
            </a:r>
          </a:p>
          <a:p>
            <a:pPr algn="ctr" eaLnBrk="1" hangingPunct="1"/>
            <a:endParaRPr lang="en-US" altLang="de-DE" sz="3600" dirty="0" smtClean="0">
              <a:latin typeface="Calibri" pitchFamily="34" charset="0"/>
              <a:cs typeface="Calibri" pitchFamily="34" charset="0"/>
            </a:endParaRPr>
          </a:p>
          <a:p>
            <a:pPr algn="ctr" eaLnBrk="1" hangingPunct="1"/>
            <a:r>
              <a:rPr lang="en-US" altLang="de-DE" sz="2000" dirty="0" err="1" smtClean="0">
                <a:latin typeface="Calibri" pitchFamily="34" charset="0"/>
                <a:cs typeface="Calibri" pitchFamily="34" charset="0"/>
              </a:rPr>
              <a:t>Katrin</a:t>
            </a:r>
            <a:r>
              <a:rPr lang="en-US" altLang="de-DE" sz="2000" dirty="0" smtClean="0">
                <a:latin typeface="Calibri" pitchFamily="34" charset="0"/>
                <a:cs typeface="Calibri" pitchFamily="34" charset="0"/>
              </a:rPr>
              <a:t> Wisniewski (</a:t>
            </a:r>
            <a:r>
              <a:rPr lang="en-US" altLang="de-DE" sz="2000" dirty="0" smtClean="0">
                <a:latin typeface="Calibri" pitchFamily="34" charset="0"/>
                <a:cs typeface="Calibri" pitchFamily="34" charset="0"/>
                <a:hlinkClick r:id="rId3"/>
              </a:rPr>
              <a:t>katrin.wisniewski@tu-dresden.de</a:t>
            </a:r>
            <a:r>
              <a:rPr lang="en-US" altLang="de-DE" sz="2000" dirty="0" smtClean="0">
                <a:latin typeface="Calibri" pitchFamily="34" charset="0"/>
                <a:cs typeface="Calibri" pitchFamily="34" charset="0"/>
              </a:rPr>
              <a:t>) </a:t>
            </a:r>
          </a:p>
          <a:p>
            <a:pPr algn="ctr" eaLnBrk="1" hangingPunct="1"/>
            <a:endParaRPr lang="en-US" altLang="de-DE" sz="2000" dirty="0" smtClean="0">
              <a:latin typeface="Calibri" pitchFamily="34" charset="0"/>
              <a:cs typeface="Calibri" pitchFamily="34" charset="0"/>
            </a:endParaRPr>
          </a:p>
          <a:p>
            <a:pPr algn="ctr" eaLnBrk="1" hangingPunct="1"/>
            <a:endParaRPr lang="en-US" altLang="de-DE" sz="2000"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endParaRPr lang="en-US" altLang="ja-JP" dirty="0">
              <a:solidFill>
                <a:schemeClr val="tx1"/>
              </a:solidFill>
              <a:latin typeface="Helvetica" pitchFamily="-96" charset="0"/>
            </a:endParaRPr>
          </a:p>
        </p:txBody>
      </p:sp>
      <p:pic>
        <p:nvPicPr>
          <p:cNvPr id="38918"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769769"/>
            <a:ext cx="20526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769769"/>
            <a:ext cx="18684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70C0"/>
                </a:solidFill>
                <a:latin typeface="Calibri" pitchFamily="34" charset="0"/>
              </a:rPr>
              <a:t>MERLIN</a:t>
            </a:r>
            <a:r>
              <a:rPr lang="de-DE" dirty="0">
                <a:solidFill>
                  <a:srgbClr val="0070C0"/>
                </a:solidFill>
                <a:latin typeface="Calibri" pitchFamily="34" charset="0"/>
              </a:rPr>
              <a:t>: Daten in der Übersicht</a:t>
            </a:r>
          </a:p>
        </p:txBody>
      </p:sp>
      <p:sp>
        <p:nvSpPr>
          <p:cNvPr id="4" name="Foliennummernplatzhalter 3"/>
          <p:cNvSpPr>
            <a:spLocks noGrp="1"/>
          </p:cNvSpPr>
          <p:nvPr>
            <p:ph type="sldNum" sz="quarter" idx="10"/>
          </p:nvPr>
        </p:nvSpPr>
        <p:spPr/>
        <p:txBody>
          <a:bodyPr/>
          <a:lstStyle/>
          <a:p>
            <a:pPr>
              <a:defRPr/>
            </a:pPr>
            <a:endParaRPr lang="en-US" altLang="ja-JP" dirty="0">
              <a:solidFill>
                <a:schemeClr val="tx1"/>
              </a:solidFill>
              <a:latin typeface="Helvetica" pitchFamily="-96" charset="0"/>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607611639"/>
              </p:ext>
            </p:extLst>
          </p:nvPr>
        </p:nvGraphicFramePr>
        <p:xfrm>
          <a:off x="899592" y="2708919"/>
          <a:ext cx="6872808" cy="2880324"/>
        </p:xfrm>
        <a:graphic>
          <a:graphicData uri="http://schemas.openxmlformats.org/drawingml/2006/table">
            <a:tbl>
              <a:tblPr>
                <a:tableStyleId>{793D81CF-94F2-401A-BA57-92F5A7B2D0C5}</a:tableStyleId>
              </a:tblPr>
              <a:tblGrid>
                <a:gridCol w="859101"/>
                <a:gridCol w="859101"/>
                <a:gridCol w="859101"/>
                <a:gridCol w="859101"/>
                <a:gridCol w="859101"/>
                <a:gridCol w="859101"/>
                <a:gridCol w="859101"/>
                <a:gridCol w="859101"/>
              </a:tblGrid>
              <a:tr h="320036">
                <a:tc>
                  <a:txBody>
                    <a:bodyPr/>
                    <a:lstStyle/>
                    <a:p>
                      <a:pPr algn="l" fontAlgn="b"/>
                      <a:endParaRPr lang="de-DE" sz="1100" b="0" i="0" u="none" strike="noStrike" dirty="0">
                        <a:solidFill>
                          <a:srgbClr val="000000"/>
                        </a:solidFill>
                        <a:effectLst/>
                        <a:latin typeface="Calibri"/>
                      </a:endParaRPr>
                    </a:p>
                  </a:txBody>
                  <a:tcPr marL="0" marR="0" marT="0" marB="0" anchor="b"/>
                </a:tc>
                <a:tc>
                  <a:txBody>
                    <a:bodyPr/>
                    <a:lstStyle/>
                    <a:p>
                      <a:pPr algn="ctr" fontAlgn="b"/>
                      <a:r>
                        <a:rPr lang="de-DE" sz="1400" b="1" u="none" strike="noStrike" dirty="0">
                          <a:effectLst/>
                        </a:rPr>
                        <a:t>GER</a:t>
                      </a:r>
                      <a:endParaRPr lang="de-DE" sz="1400" b="1" i="0" u="none" strike="noStrike" dirty="0">
                        <a:solidFill>
                          <a:srgbClr val="000000"/>
                        </a:solidFill>
                        <a:effectLst/>
                        <a:latin typeface="Calibri"/>
                      </a:endParaRPr>
                    </a:p>
                  </a:txBody>
                  <a:tcPr marL="0" marR="0" marT="0" marB="0" anchor="b"/>
                </a:tc>
                <a:tc>
                  <a:txBody>
                    <a:bodyPr/>
                    <a:lstStyle/>
                    <a:p>
                      <a:pPr algn="ctr" fontAlgn="b"/>
                      <a:endParaRPr lang="de-DE" sz="1400" b="1" i="0" u="none" strike="noStrike" dirty="0">
                        <a:solidFill>
                          <a:srgbClr val="000000"/>
                        </a:solidFill>
                        <a:effectLst/>
                        <a:latin typeface="Calibri"/>
                      </a:endParaRPr>
                    </a:p>
                  </a:txBody>
                  <a:tcPr marL="0" marR="0" marT="0" marB="0" anchor="b"/>
                </a:tc>
                <a:tc>
                  <a:txBody>
                    <a:bodyPr/>
                    <a:lstStyle/>
                    <a:p>
                      <a:pPr algn="ctr" fontAlgn="b"/>
                      <a:r>
                        <a:rPr lang="de-DE" sz="1400" b="1" u="none" strike="noStrike" dirty="0">
                          <a:effectLst/>
                        </a:rPr>
                        <a:t>ITA</a:t>
                      </a:r>
                      <a:endParaRPr lang="de-DE" sz="1400" b="1" i="0" u="none" strike="noStrike" dirty="0">
                        <a:solidFill>
                          <a:srgbClr val="000000"/>
                        </a:solidFill>
                        <a:effectLst/>
                        <a:latin typeface="Calibri"/>
                      </a:endParaRPr>
                    </a:p>
                  </a:txBody>
                  <a:tcPr marL="0" marR="0" marT="0" marB="0" anchor="b"/>
                </a:tc>
                <a:tc>
                  <a:txBody>
                    <a:bodyPr/>
                    <a:lstStyle/>
                    <a:p>
                      <a:pPr algn="ctr" fontAlgn="b"/>
                      <a:endParaRPr lang="de-DE" sz="1400" b="1" i="0" u="none" strike="noStrike" dirty="0">
                        <a:solidFill>
                          <a:srgbClr val="000000"/>
                        </a:solidFill>
                        <a:effectLst/>
                        <a:latin typeface="Calibri"/>
                      </a:endParaRPr>
                    </a:p>
                  </a:txBody>
                  <a:tcPr marL="0" marR="0" marT="0" marB="0" anchor="b"/>
                </a:tc>
                <a:tc>
                  <a:txBody>
                    <a:bodyPr/>
                    <a:lstStyle/>
                    <a:p>
                      <a:pPr algn="ctr" fontAlgn="b"/>
                      <a:r>
                        <a:rPr lang="de-DE" sz="1400" b="1" u="none" strike="noStrike" dirty="0">
                          <a:effectLst/>
                        </a:rPr>
                        <a:t>CZ</a:t>
                      </a:r>
                      <a:endParaRPr lang="de-DE" sz="1400" b="1" i="0" u="none" strike="noStrike" dirty="0">
                        <a:solidFill>
                          <a:srgbClr val="000000"/>
                        </a:solidFill>
                        <a:effectLst/>
                        <a:latin typeface="Calibri"/>
                      </a:endParaRPr>
                    </a:p>
                  </a:txBody>
                  <a:tcPr marL="0" marR="0" marT="0" marB="0" anchor="b"/>
                </a:tc>
                <a:tc>
                  <a:txBody>
                    <a:bodyPr/>
                    <a:lstStyle/>
                    <a:p>
                      <a:pPr algn="ctr" fontAlgn="b"/>
                      <a:endParaRPr lang="de-DE" sz="1400" b="1" i="0" u="none" strike="noStrike">
                        <a:solidFill>
                          <a:srgbClr val="000000"/>
                        </a:solidFill>
                        <a:effectLst/>
                        <a:latin typeface="Calibri"/>
                      </a:endParaRPr>
                    </a:p>
                  </a:txBody>
                  <a:tcPr marL="0" marR="0" marT="0" marB="0" anchor="b"/>
                </a:tc>
                <a:tc>
                  <a:txBody>
                    <a:bodyPr/>
                    <a:lstStyle/>
                    <a:p>
                      <a:pPr algn="ctr" fontAlgn="b"/>
                      <a:r>
                        <a:rPr lang="de-DE" sz="1400" b="1" u="none" strike="noStrike">
                          <a:effectLst/>
                        </a:rPr>
                        <a:t>Gesamt</a:t>
                      </a:r>
                      <a:endParaRPr lang="de-DE" sz="1400" b="1" i="0" u="none" strike="noStrike">
                        <a:solidFill>
                          <a:srgbClr val="000000"/>
                        </a:solidFill>
                        <a:effectLst/>
                        <a:latin typeface="Calibri"/>
                      </a:endParaRPr>
                    </a:p>
                  </a:txBody>
                  <a:tcPr marL="0" marR="0" marT="0" marB="0" anchor="b"/>
                </a:tc>
              </a:tr>
              <a:tr h="320036">
                <a:tc>
                  <a:txBody>
                    <a:bodyPr/>
                    <a:lstStyle/>
                    <a:p>
                      <a:pPr algn="l" fontAlgn="b"/>
                      <a:endParaRPr lang="de-DE" sz="1100" b="0" i="0" u="none" strike="noStrike">
                        <a:solidFill>
                          <a:srgbClr val="000000"/>
                        </a:solidFill>
                        <a:effectLst/>
                        <a:latin typeface="Calibri"/>
                      </a:endParaRPr>
                    </a:p>
                  </a:txBody>
                  <a:tcPr marL="0" marR="0" marT="0" marB="0" anchor="b"/>
                </a:tc>
                <a:tc>
                  <a:txBody>
                    <a:bodyPr/>
                    <a:lstStyle/>
                    <a:p>
                      <a:pPr algn="ctr" fontAlgn="b"/>
                      <a:r>
                        <a:rPr lang="de-DE" sz="1200" b="1" u="none" strike="noStrike" dirty="0">
                          <a:effectLst/>
                        </a:rPr>
                        <a:t>Test</a:t>
                      </a:r>
                      <a:endParaRPr lang="de-DE" sz="1200" b="1" i="1" u="none" strike="noStrike" dirty="0">
                        <a:solidFill>
                          <a:srgbClr val="000000"/>
                        </a:solidFill>
                        <a:effectLst/>
                        <a:latin typeface="Calibri"/>
                      </a:endParaRPr>
                    </a:p>
                  </a:txBody>
                  <a:tcPr marL="0" marR="0" marT="0" marB="0" anchor="b"/>
                </a:tc>
                <a:tc>
                  <a:txBody>
                    <a:bodyPr/>
                    <a:lstStyle/>
                    <a:p>
                      <a:pPr algn="ctr" fontAlgn="b"/>
                      <a:r>
                        <a:rPr lang="de-DE" sz="1200" b="1" u="none" strike="noStrike" dirty="0">
                          <a:effectLst/>
                        </a:rPr>
                        <a:t>fair </a:t>
                      </a:r>
                      <a:r>
                        <a:rPr lang="de-DE" sz="1200" b="1" u="none" strike="noStrike" dirty="0" err="1">
                          <a:effectLst/>
                        </a:rPr>
                        <a:t>average</a:t>
                      </a:r>
                      <a:endParaRPr lang="de-DE" sz="1200" b="1" i="1" u="none" strike="noStrike" dirty="0">
                        <a:solidFill>
                          <a:srgbClr val="000000"/>
                        </a:solidFill>
                        <a:effectLst/>
                        <a:latin typeface="Calibri"/>
                      </a:endParaRPr>
                    </a:p>
                  </a:txBody>
                  <a:tcPr marL="0" marR="0" marT="0" marB="0" anchor="b"/>
                </a:tc>
                <a:tc>
                  <a:txBody>
                    <a:bodyPr/>
                    <a:lstStyle/>
                    <a:p>
                      <a:pPr algn="ctr" fontAlgn="b"/>
                      <a:r>
                        <a:rPr lang="de-DE" sz="1200" b="1" u="none" strike="noStrike" dirty="0">
                          <a:effectLst/>
                        </a:rPr>
                        <a:t>Test</a:t>
                      </a:r>
                      <a:endParaRPr lang="de-DE" sz="1200" b="1" i="1" u="none" strike="noStrike" dirty="0">
                        <a:solidFill>
                          <a:srgbClr val="000000"/>
                        </a:solidFill>
                        <a:effectLst/>
                        <a:latin typeface="Calibri"/>
                      </a:endParaRPr>
                    </a:p>
                  </a:txBody>
                  <a:tcPr marL="0" marR="0" marT="0" marB="0" anchor="b"/>
                </a:tc>
                <a:tc>
                  <a:txBody>
                    <a:bodyPr/>
                    <a:lstStyle/>
                    <a:p>
                      <a:pPr algn="ctr" fontAlgn="b"/>
                      <a:r>
                        <a:rPr lang="de-DE" sz="1200" b="1" u="none" strike="noStrike">
                          <a:effectLst/>
                        </a:rPr>
                        <a:t>fair average</a:t>
                      </a:r>
                      <a:endParaRPr lang="de-DE" sz="1200" b="1" i="1" u="none" strike="noStrike">
                        <a:solidFill>
                          <a:srgbClr val="000000"/>
                        </a:solidFill>
                        <a:effectLst/>
                        <a:latin typeface="Calibri"/>
                      </a:endParaRPr>
                    </a:p>
                  </a:txBody>
                  <a:tcPr marL="0" marR="0" marT="0" marB="0" anchor="b"/>
                </a:tc>
                <a:tc>
                  <a:txBody>
                    <a:bodyPr/>
                    <a:lstStyle/>
                    <a:p>
                      <a:pPr algn="ctr" fontAlgn="b"/>
                      <a:r>
                        <a:rPr lang="de-DE" sz="1200" b="1" u="none" strike="noStrike">
                          <a:effectLst/>
                        </a:rPr>
                        <a:t>Test</a:t>
                      </a:r>
                      <a:endParaRPr lang="de-DE" sz="1200" b="1" i="1" u="none" strike="noStrike">
                        <a:solidFill>
                          <a:srgbClr val="000000"/>
                        </a:solidFill>
                        <a:effectLst/>
                        <a:latin typeface="Calibri"/>
                      </a:endParaRPr>
                    </a:p>
                  </a:txBody>
                  <a:tcPr marL="0" marR="0" marT="0" marB="0" anchor="b"/>
                </a:tc>
                <a:tc>
                  <a:txBody>
                    <a:bodyPr/>
                    <a:lstStyle/>
                    <a:p>
                      <a:pPr algn="ctr" fontAlgn="b"/>
                      <a:r>
                        <a:rPr lang="de-DE" sz="1200" b="1" u="none" strike="noStrike" dirty="0">
                          <a:effectLst/>
                        </a:rPr>
                        <a:t>fair </a:t>
                      </a:r>
                      <a:r>
                        <a:rPr lang="de-DE" sz="1200" b="1" u="none" strike="noStrike" dirty="0" err="1">
                          <a:effectLst/>
                        </a:rPr>
                        <a:t>average</a:t>
                      </a:r>
                      <a:endParaRPr lang="de-DE" sz="1200" b="1" i="1" u="none" strike="noStrike" dirty="0">
                        <a:solidFill>
                          <a:srgbClr val="000000"/>
                        </a:solidFill>
                        <a:effectLst/>
                        <a:latin typeface="Calibri"/>
                      </a:endParaRPr>
                    </a:p>
                  </a:txBody>
                  <a:tcPr marL="0" marR="0" marT="0" marB="0" anchor="b"/>
                </a:tc>
                <a:tc>
                  <a:txBody>
                    <a:bodyPr/>
                    <a:lstStyle/>
                    <a:p>
                      <a:pPr algn="ctr" fontAlgn="b"/>
                      <a:endParaRPr lang="de-DE" sz="1400" b="1" i="0" u="none" strike="noStrike" dirty="0">
                        <a:solidFill>
                          <a:srgbClr val="000000"/>
                        </a:solidFill>
                        <a:effectLst/>
                        <a:latin typeface="Calibri"/>
                      </a:endParaRPr>
                    </a:p>
                  </a:txBody>
                  <a:tcPr marL="0" marR="0" marT="0" marB="0" anchor="b"/>
                </a:tc>
              </a:tr>
              <a:tr h="320036">
                <a:tc>
                  <a:txBody>
                    <a:bodyPr/>
                    <a:lstStyle/>
                    <a:p>
                      <a:pPr algn="l" fontAlgn="b"/>
                      <a:r>
                        <a:rPr lang="de-DE" sz="1600" b="1" u="none" strike="noStrike" dirty="0">
                          <a:effectLst/>
                        </a:rPr>
                        <a:t>A1</a:t>
                      </a:r>
                      <a:endParaRPr lang="de-DE" sz="1600" b="1" i="0" u="none" strike="noStrike" dirty="0">
                        <a:solidFill>
                          <a:srgbClr val="000000"/>
                        </a:solidFill>
                        <a:effectLst/>
                        <a:latin typeface="Calibri"/>
                      </a:endParaRPr>
                    </a:p>
                  </a:txBody>
                  <a:tcPr marL="0" marR="0" marT="0" marB="0" anchor="b"/>
                </a:tc>
                <a:tc>
                  <a:txBody>
                    <a:bodyPr/>
                    <a:lstStyle/>
                    <a:p>
                      <a:pPr algn="r" fontAlgn="b"/>
                      <a:r>
                        <a:rPr lang="de-DE" sz="1400" u="none" strike="noStrike" dirty="0">
                          <a:effectLst/>
                        </a:rPr>
                        <a:t>207</a:t>
                      </a:r>
                      <a:endParaRPr lang="de-DE" sz="1400" b="0" i="0" u="none" strike="noStrike" dirty="0">
                        <a:solidFill>
                          <a:srgbClr val="000000"/>
                        </a:solidFill>
                        <a:effectLst/>
                        <a:latin typeface="Calibri"/>
                      </a:endParaRPr>
                    </a:p>
                  </a:txBody>
                  <a:tcPr marL="0" marR="0" marT="0" marB="0" anchor="b"/>
                </a:tc>
                <a:tc>
                  <a:txBody>
                    <a:bodyPr/>
                    <a:lstStyle/>
                    <a:p>
                      <a:pPr algn="r" fontAlgn="b"/>
                      <a:r>
                        <a:rPr lang="de-DE" sz="1400" u="none" strike="noStrike" dirty="0">
                          <a:effectLst/>
                        </a:rPr>
                        <a:t>57</a:t>
                      </a:r>
                      <a:endParaRPr lang="de-DE" sz="1400" b="0"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207</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dirty="0">
                          <a:effectLst/>
                        </a:rPr>
                        <a:t>29</a:t>
                      </a:r>
                      <a:endParaRPr lang="de-DE" sz="1400" b="0"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dirty="0">
                          <a:effectLst/>
                        </a:rPr>
                        <a:t>1</a:t>
                      </a:r>
                      <a:endParaRPr lang="de-DE" sz="1400" b="0" i="0" u="none" strike="noStrike" dirty="0">
                        <a:solidFill>
                          <a:srgbClr val="000000"/>
                        </a:solidFill>
                        <a:effectLst/>
                        <a:latin typeface="Calibri"/>
                      </a:endParaRPr>
                    </a:p>
                  </a:txBody>
                  <a:tcPr marL="0" marR="0" marT="0" marB="0" anchor="b"/>
                </a:tc>
                <a:tc>
                  <a:txBody>
                    <a:bodyPr/>
                    <a:lstStyle/>
                    <a:p>
                      <a:pPr algn="l" fontAlgn="b"/>
                      <a:endParaRPr lang="de-DE" sz="1400" b="0" i="0" u="none" strike="noStrike">
                        <a:solidFill>
                          <a:srgbClr val="000000"/>
                        </a:solidFill>
                        <a:effectLst/>
                        <a:latin typeface="Calibri"/>
                      </a:endParaRPr>
                    </a:p>
                  </a:txBody>
                  <a:tcPr marL="0" marR="0" marT="0" marB="0" anchor="b"/>
                </a:tc>
              </a:tr>
              <a:tr h="320036">
                <a:tc>
                  <a:txBody>
                    <a:bodyPr/>
                    <a:lstStyle/>
                    <a:p>
                      <a:pPr algn="l" fontAlgn="b"/>
                      <a:r>
                        <a:rPr lang="de-DE" sz="1600" b="1" u="none" strike="noStrike" dirty="0">
                          <a:effectLst/>
                        </a:rPr>
                        <a:t>A2</a:t>
                      </a:r>
                      <a:endParaRPr lang="de-DE" sz="1600" b="1"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208</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306</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dirty="0">
                          <a:effectLst/>
                        </a:rPr>
                        <a:t>202</a:t>
                      </a:r>
                      <a:endParaRPr lang="de-DE" sz="1400" b="0"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378</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111</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188</a:t>
                      </a:r>
                      <a:endParaRPr lang="de-DE" sz="1400" b="0" i="0" u="none" strike="noStrike">
                        <a:solidFill>
                          <a:srgbClr val="000000"/>
                        </a:solidFill>
                        <a:effectLst/>
                        <a:latin typeface="Calibri"/>
                      </a:endParaRPr>
                    </a:p>
                  </a:txBody>
                  <a:tcPr marL="0" marR="0" marT="0" marB="0" anchor="b"/>
                </a:tc>
                <a:tc>
                  <a:txBody>
                    <a:bodyPr/>
                    <a:lstStyle/>
                    <a:p>
                      <a:pPr algn="l" fontAlgn="b"/>
                      <a:endParaRPr lang="de-DE" sz="1400" b="0" i="0" u="none" strike="noStrike">
                        <a:solidFill>
                          <a:srgbClr val="000000"/>
                        </a:solidFill>
                        <a:effectLst/>
                        <a:latin typeface="Calibri"/>
                      </a:endParaRPr>
                    </a:p>
                  </a:txBody>
                  <a:tcPr marL="0" marR="0" marT="0" marB="0" anchor="b"/>
                </a:tc>
              </a:tr>
              <a:tr h="320036">
                <a:tc>
                  <a:txBody>
                    <a:bodyPr/>
                    <a:lstStyle/>
                    <a:p>
                      <a:pPr algn="l" fontAlgn="b"/>
                      <a:r>
                        <a:rPr lang="de-DE" sz="1600" b="1" u="none" strike="noStrike" dirty="0">
                          <a:effectLst/>
                        </a:rPr>
                        <a:t>B1</a:t>
                      </a:r>
                      <a:endParaRPr lang="de-DE" sz="1600" b="1"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210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334</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dirty="0">
                          <a:effectLst/>
                        </a:rPr>
                        <a:t>202</a:t>
                      </a:r>
                      <a:endParaRPr lang="de-DE" sz="1400" b="0"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395</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143</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166</a:t>
                      </a:r>
                      <a:endParaRPr lang="de-DE" sz="1400" b="0" i="0" u="none" strike="noStrike">
                        <a:solidFill>
                          <a:srgbClr val="000000"/>
                        </a:solidFill>
                        <a:effectLst/>
                        <a:latin typeface="Calibri"/>
                      </a:endParaRPr>
                    </a:p>
                  </a:txBody>
                  <a:tcPr marL="0" marR="0" marT="0" marB="0" anchor="b"/>
                </a:tc>
                <a:tc>
                  <a:txBody>
                    <a:bodyPr/>
                    <a:lstStyle/>
                    <a:p>
                      <a:pPr algn="l" fontAlgn="b"/>
                      <a:endParaRPr lang="de-DE" sz="1400" b="0" i="0" u="none" strike="noStrike">
                        <a:solidFill>
                          <a:srgbClr val="000000"/>
                        </a:solidFill>
                        <a:effectLst/>
                        <a:latin typeface="Calibri"/>
                      </a:endParaRPr>
                    </a:p>
                  </a:txBody>
                  <a:tcPr marL="0" marR="0" marT="0" marB="0" anchor="b"/>
                </a:tc>
              </a:tr>
              <a:tr h="320036">
                <a:tc>
                  <a:txBody>
                    <a:bodyPr/>
                    <a:lstStyle/>
                    <a:p>
                      <a:pPr algn="l" fontAlgn="b"/>
                      <a:r>
                        <a:rPr lang="de-DE" sz="1600" b="1" u="none" strike="noStrike" dirty="0">
                          <a:effectLst/>
                        </a:rPr>
                        <a:t>B2</a:t>
                      </a:r>
                      <a:endParaRPr lang="de-DE" sz="1600" b="1"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204</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293</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201</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2</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187</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81</a:t>
                      </a:r>
                      <a:endParaRPr lang="de-DE" sz="1400" b="0" i="0" u="none" strike="noStrike">
                        <a:solidFill>
                          <a:srgbClr val="000000"/>
                        </a:solidFill>
                        <a:effectLst/>
                        <a:latin typeface="Calibri"/>
                      </a:endParaRPr>
                    </a:p>
                  </a:txBody>
                  <a:tcPr marL="0" marR="0" marT="0" marB="0" anchor="b"/>
                </a:tc>
                <a:tc>
                  <a:txBody>
                    <a:bodyPr/>
                    <a:lstStyle/>
                    <a:p>
                      <a:pPr algn="l" fontAlgn="b"/>
                      <a:endParaRPr lang="de-DE" sz="1400" b="0" i="0" u="none" strike="noStrike">
                        <a:solidFill>
                          <a:srgbClr val="000000"/>
                        </a:solidFill>
                        <a:effectLst/>
                        <a:latin typeface="Calibri"/>
                      </a:endParaRPr>
                    </a:p>
                  </a:txBody>
                  <a:tcPr marL="0" marR="0" marT="0" marB="0" anchor="b"/>
                </a:tc>
              </a:tr>
              <a:tr h="320036">
                <a:tc>
                  <a:txBody>
                    <a:bodyPr/>
                    <a:lstStyle/>
                    <a:p>
                      <a:pPr algn="l" fontAlgn="b"/>
                      <a:r>
                        <a:rPr lang="de-DE" sz="1600" b="1" u="none" strike="noStrike" dirty="0">
                          <a:effectLst/>
                        </a:rPr>
                        <a:t>C1</a:t>
                      </a:r>
                      <a:endParaRPr lang="de-DE" sz="1600" b="1"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204</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42</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4</a:t>
                      </a:r>
                      <a:endParaRPr lang="de-DE" sz="1400" b="0" i="0" u="none" strike="noStrike">
                        <a:solidFill>
                          <a:srgbClr val="000000"/>
                        </a:solidFill>
                        <a:effectLst/>
                        <a:latin typeface="Calibri"/>
                      </a:endParaRPr>
                    </a:p>
                  </a:txBody>
                  <a:tcPr marL="0" marR="0" marT="0" marB="0" anchor="b"/>
                </a:tc>
                <a:tc>
                  <a:txBody>
                    <a:bodyPr/>
                    <a:lstStyle/>
                    <a:p>
                      <a:pPr algn="l" fontAlgn="b"/>
                      <a:endParaRPr lang="de-DE" sz="1400" b="0" i="0" u="none" strike="noStrike">
                        <a:solidFill>
                          <a:srgbClr val="000000"/>
                        </a:solidFill>
                        <a:effectLst/>
                        <a:latin typeface="Calibri"/>
                      </a:endParaRPr>
                    </a:p>
                  </a:txBody>
                  <a:tcPr marL="0" marR="0" marT="0" marB="0" anchor="b"/>
                </a:tc>
              </a:tr>
              <a:tr h="320036">
                <a:tc>
                  <a:txBody>
                    <a:bodyPr/>
                    <a:lstStyle/>
                    <a:p>
                      <a:pPr algn="l" fontAlgn="b"/>
                      <a:r>
                        <a:rPr lang="de-DE" sz="1600" b="1" u="none" strike="noStrike" dirty="0">
                          <a:effectLst/>
                        </a:rPr>
                        <a:t>C2</a:t>
                      </a:r>
                      <a:endParaRPr lang="de-DE" sz="1600" b="1"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dirty="0">
                          <a:effectLst/>
                        </a:rPr>
                        <a:t>4</a:t>
                      </a:r>
                      <a:endParaRPr lang="de-DE" sz="1400" b="0" i="0" u="none" strike="noStrike" dirty="0">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r" fontAlgn="b"/>
                      <a:r>
                        <a:rPr lang="de-DE" sz="1400" u="none" strike="noStrike">
                          <a:effectLst/>
                        </a:rPr>
                        <a:t>0</a:t>
                      </a:r>
                      <a:endParaRPr lang="de-DE" sz="1400" b="0" i="0" u="none" strike="noStrike">
                        <a:solidFill>
                          <a:srgbClr val="000000"/>
                        </a:solidFill>
                        <a:effectLst/>
                        <a:latin typeface="Calibri"/>
                      </a:endParaRPr>
                    </a:p>
                  </a:txBody>
                  <a:tcPr marL="0" marR="0" marT="0" marB="0" anchor="b"/>
                </a:tc>
                <a:tc>
                  <a:txBody>
                    <a:bodyPr/>
                    <a:lstStyle/>
                    <a:p>
                      <a:pPr algn="l" fontAlgn="b"/>
                      <a:endParaRPr lang="de-DE" sz="1400" b="0" i="0" u="none" strike="noStrike" dirty="0">
                        <a:solidFill>
                          <a:srgbClr val="000000"/>
                        </a:solidFill>
                        <a:effectLst/>
                        <a:latin typeface="Calibri"/>
                      </a:endParaRPr>
                    </a:p>
                  </a:txBody>
                  <a:tcPr marL="0" marR="0" marT="0" marB="0" anchor="b"/>
                </a:tc>
                <a:tc>
                  <a:txBody>
                    <a:bodyPr/>
                    <a:lstStyle/>
                    <a:p>
                      <a:pPr algn="l" fontAlgn="b"/>
                      <a:endParaRPr lang="de-DE" sz="1400" b="0" i="0" u="none" strike="noStrike">
                        <a:solidFill>
                          <a:srgbClr val="000000"/>
                        </a:solidFill>
                        <a:effectLst/>
                        <a:latin typeface="Calibri"/>
                      </a:endParaRPr>
                    </a:p>
                  </a:txBody>
                  <a:tcPr marL="0" marR="0" marT="0" marB="0" anchor="b"/>
                </a:tc>
              </a:tr>
              <a:tr h="320036">
                <a:tc>
                  <a:txBody>
                    <a:bodyPr/>
                    <a:lstStyle/>
                    <a:p>
                      <a:pPr algn="l" fontAlgn="b"/>
                      <a:r>
                        <a:rPr lang="de-DE" sz="1400" b="1" u="none" strike="noStrike" dirty="0">
                          <a:effectLst/>
                        </a:rPr>
                        <a:t>Gesamt</a:t>
                      </a:r>
                      <a:endParaRPr lang="de-DE" sz="1100" b="1" i="0" u="none" strike="noStrike" dirty="0">
                        <a:solidFill>
                          <a:srgbClr val="000000"/>
                        </a:solidFill>
                        <a:effectLst/>
                        <a:latin typeface="Calibri"/>
                      </a:endParaRPr>
                    </a:p>
                  </a:txBody>
                  <a:tcPr marL="0" marR="0" marT="0" marB="0" anchor="b"/>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0" marR="0" marT="0" marB="0" anchor="b"/>
                </a:tc>
                <a:tc>
                  <a:txBody>
                    <a:bodyPr/>
                    <a:lstStyle/>
                    <a:p>
                      <a:pPr algn="r" fontAlgn="b"/>
                      <a:r>
                        <a:rPr lang="de-DE" sz="1400" b="1" u="none" strike="noStrike" dirty="0">
                          <a:effectLst/>
                        </a:rPr>
                        <a:t>1036</a:t>
                      </a:r>
                      <a:endParaRPr lang="de-DE" sz="1400" b="1" i="0" u="none" strike="noStrike" dirty="0">
                        <a:solidFill>
                          <a:srgbClr val="000000"/>
                        </a:solidFill>
                        <a:effectLst/>
                        <a:latin typeface="Calibri"/>
                      </a:endParaRPr>
                    </a:p>
                  </a:txBody>
                  <a:tcPr marL="0" marR="0" marT="0" marB="0" anchor="b"/>
                </a:tc>
                <a:tc>
                  <a:txBody>
                    <a:bodyPr/>
                    <a:lstStyle/>
                    <a:p>
                      <a:pPr algn="l" fontAlgn="b"/>
                      <a:r>
                        <a:rPr lang="de-DE" sz="1400" b="1" u="none" strike="noStrike" dirty="0">
                          <a:effectLst/>
                        </a:rPr>
                        <a:t> </a:t>
                      </a:r>
                      <a:endParaRPr lang="de-DE" sz="1400" b="1" i="0" u="none" strike="noStrike" dirty="0">
                        <a:solidFill>
                          <a:srgbClr val="000000"/>
                        </a:solidFill>
                        <a:effectLst/>
                        <a:latin typeface="Calibri"/>
                      </a:endParaRPr>
                    </a:p>
                  </a:txBody>
                  <a:tcPr marL="0" marR="0" marT="0" marB="0" anchor="b"/>
                </a:tc>
                <a:tc>
                  <a:txBody>
                    <a:bodyPr/>
                    <a:lstStyle/>
                    <a:p>
                      <a:pPr algn="r" fontAlgn="b"/>
                      <a:r>
                        <a:rPr lang="de-DE" sz="1400" b="1" u="none" strike="noStrike" dirty="0">
                          <a:effectLst/>
                        </a:rPr>
                        <a:t>804</a:t>
                      </a:r>
                      <a:endParaRPr lang="de-DE" sz="1400" b="1" i="0" u="none" strike="noStrike" dirty="0">
                        <a:solidFill>
                          <a:srgbClr val="000000"/>
                        </a:solidFill>
                        <a:effectLst/>
                        <a:latin typeface="Calibri"/>
                      </a:endParaRPr>
                    </a:p>
                  </a:txBody>
                  <a:tcPr marL="0" marR="0" marT="0" marB="0" anchor="b"/>
                </a:tc>
                <a:tc>
                  <a:txBody>
                    <a:bodyPr/>
                    <a:lstStyle/>
                    <a:p>
                      <a:pPr algn="l" fontAlgn="b"/>
                      <a:r>
                        <a:rPr lang="de-DE" sz="1400" b="1" u="none" strike="noStrike" dirty="0">
                          <a:effectLst/>
                        </a:rPr>
                        <a:t> </a:t>
                      </a:r>
                      <a:endParaRPr lang="de-DE" sz="1400" b="1" i="0" u="none" strike="noStrike" dirty="0">
                        <a:solidFill>
                          <a:srgbClr val="000000"/>
                        </a:solidFill>
                        <a:effectLst/>
                        <a:latin typeface="Calibri"/>
                      </a:endParaRPr>
                    </a:p>
                  </a:txBody>
                  <a:tcPr marL="0" marR="0" marT="0" marB="0" anchor="b"/>
                </a:tc>
                <a:tc>
                  <a:txBody>
                    <a:bodyPr/>
                    <a:lstStyle/>
                    <a:p>
                      <a:pPr algn="r" fontAlgn="b"/>
                      <a:r>
                        <a:rPr lang="de-DE" sz="1400" b="1" u="none" strike="noStrike" dirty="0">
                          <a:effectLst/>
                        </a:rPr>
                        <a:t>440</a:t>
                      </a:r>
                      <a:endParaRPr lang="de-DE" sz="1400" b="1" i="0" u="none" strike="noStrike" dirty="0">
                        <a:solidFill>
                          <a:srgbClr val="000000"/>
                        </a:solidFill>
                        <a:effectLst/>
                        <a:latin typeface="Calibri"/>
                      </a:endParaRPr>
                    </a:p>
                  </a:txBody>
                  <a:tcPr marL="0" marR="0" marT="0" marB="0" anchor="b"/>
                </a:tc>
                <a:tc>
                  <a:txBody>
                    <a:bodyPr/>
                    <a:lstStyle/>
                    <a:p>
                      <a:pPr algn="r" fontAlgn="b"/>
                      <a:r>
                        <a:rPr lang="de-DE" sz="1400" b="1" u="sng" strike="noStrike" dirty="0">
                          <a:effectLst/>
                        </a:rPr>
                        <a:t>2280</a:t>
                      </a:r>
                      <a:endParaRPr lang="de-DE" sz="1400" b="1" i="0" u="sng"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078624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eaLnBrk="1" hangingPunct="1"/>
            <a:r>
              <a:rPr lang="de-DE" altLang="de-DE" dirty="0" smtClean="0">
                <a:latin typeface="Calibri" pitchFamily="34" charset="0"/>
              </a:rPr>
              <a:t>Zitierte Literatur</a:t>
            </a:r>
          </a:p>
        </p:txBody>
      </p:sp>
      <p:sp>
        <p:nvSpPr>
          <p:cNvPr id="39939" name="Inhaltsplatzhalter 2"/>
          <p:cNvSpPr>
            <a:spLocks noGrp="1"/>
          </p:cNvSpPr>
          <p:nvPr>
            <p:ph idx="1"/>
          </p:nvPr>
        </p:nvSpPr>
        <p:spPr/>
        <p:txBody>
          <a:bodyPr/>
          <a:lstStyle/>
          <a:p>
            <a:pPr eaLnBrk="1" hangingPunct="1"/>
            <a:r>
              <a:rPr lang="en-US" altLang="de-DE" sz="1000" smtClean="0">
                <a:latin typeface="Calibri" pitchFamily="34" charset="0"/>
                <a:cs typeface="Calibri" pitchFamily="34" charset="0"/>
              </a:rPr>
              <a:t>Alderson, J.C. (1996). Do corpora have a role in language assessment? In J.A. Thomas &amp; M.H.Short (Eds.), </a:t>
            </a:r>
            <a:r>
              <a:rPr lang="en-US" altLang="de-DE" sz="1000" i="1" smtClean="0">
                <a:latin typeface="Calibri" pitchFamily="34" charset="0"/>
                <a:cs typeface="Calibri" pitchFamily="34" charset="0"/>
              </a:rPr>
              <a:t>Using corpora for language research</a:t>
            </a:r>
            <a:r>
              <a:rPr lang="en-US" altLang="de-DE" sz="1000" smtClean="0">
                <a:latin typeface="Calibri" pitchFamily="34" charset="0"/>
                <a:cs typeface="Calibri" pitchFamily="34" charset="0"/>
              </a:rPr>
              <a:t> (pp. 248-59). London: Longman. </a:t>
            </a:r>
          </a:p>
          <a:p>
            <a:pPr eaLnBrk="1" hangingPunct="1"/>
            <a:r>
              <a:rPr lang="en-US" altLang="de-DE" sz="1000" smtClean="0">
                <a:latin typeface="Calibri" pitchFamily="34" charset="0"/>
                <a:cs typeface="Calibri" pitchFamily="34" charset="0"/>
              </a:rPr>
              <a:t>ALTE Grid for writing tasks, http://www.coe.int/t/dg4/linguistic/manuel1_en.asp</a:t>
            </a:r>
          </a:p>
          <a:p>
            <a:pPr eaLnBrk="1" hangingPunct="1"/>
            <a:r>
              <a:rPr lang="en-US" altLang="de-DE" sz="1000" smtClean="0">
                <a:latin typeface="Calibri" pitchFamily="34" charset="0"/>
                <a:cs typeface="Calibri" pitchFamily="34" charset="0"/>
              </a:rPr>
              <a:t>Aston, G. (2000). Corpora and language teaching. In L. Burnard &amp; T. McEnery (Eds.), </a:t>
            </a:r>
            <a:r>
              <a:rPr lang="en-US" altLang="de-DE" sz="1000" i="1" smtClean="0">
                <a:latin typeface="Calibri" pitchFamily="34" charset="0"/>
                <a:cs typeface="Calibri" pitchFamily="34" charset="0"/>
              </a:rPr>
              <a:t>Rethinking language pedagogy from a corpus perspective: Papers from the third International Conference on Teaching and Language Corpora</a:t>
            </a:r>
            <a:r>
              <a:rPr lang="en-US" altLang="de-DE" sz="1000" smtClean="0">
                <a:latin typeface="Calibri" pitchFamily="34" charset="0"/>
                <a:cs typeface="Calibri" pitchFamily="34" charset="0"/>
              </a:rPr>
              <a:t> (pp. 7-17)</a:t>
            </a:r>
            <a:r>
              <a:rPr lang="en-US" altLang="de-DE" sz="1000" i="1" smtClean="0">
                <a:latin typeface="Calibri" pitchFamily="34" charset="0"/>
                <a:cs typeface="Calibri" pitchFamily="34" charset="0"/>
              </a:rPr>
              <a:t>. </a:t>
            </a:r>
            <a:r>
              <a:rPr lang="en-US" altLang="de-DE" sz="1000" smtClean="0">
                <a:latin typeface="Calibri" pitchFamily="34" charset="0"/>
                <a:cs typeface="Calibri" pitchFamily="34" charset="0"/>
              </a:rPr>
              <a:t>Hamburg: Peter Lang.</a:t>
            </a:r>
          </a:p>
          <a:p>
            <a:r>
              <a:rPr lang="en-US" altLang="de-DE" sz="1000" smtClean="0">
                <a:latin typeface="Calibri" pitchFamily="34" charset="0"/>
                <a:cs typeface="Calibri" pitchFamily="34" charset="0"/>
              </a:rPr>
              <a:t>Ball, F. (2001). Using corpora in language testing. </a:t>
            </a:r>
            <a:r>
              <a:rPr lang="en-US" altLang="de-DE" sz="1000" i="1" smtClean="0">
                <a:latin typeface="Calibri" pitchFamily="34" charset="0"/>
                <a:cs typeface="Calibri" pitchFamily="34" charset="0"/>
              </a:rPr>
              <a:t>Research Notes </a:t>
            </a:r>
            <a:r>
              <a:rPr lang="en-US" altLang="de-DE" sz="1000" smtClean="0">
                <a:latin typeface="Calibri" pitchFamily="34" charset="0"/>
                <a:cs typeface="Calibri" pitchFamily="34" charset="0"/>
              </a:rPr>
              <a:t>6, 6-8, </a:t>
            </a:r>
            <a:r>
              <a:rPr lang="en-US" altLang="de-DE" sz="1000" u="sng" smtClean="0">
                <a:latin typeface="Calibri" pitchFamily="34" charset="0"/>
                <a:cs typeface="Calibri" pitchFamily="34" charset="0"/>
                <a:hlinkClick r:id="rId3"/>
              </a:rPr>
              <a:t>http://www.cambridgeesol.org/rs_notes/rs_nts6.pdf</a:t>
            </a:r>
            <a:endParaRPr lang="de-DE" altLang="de-DE" sz="1000" smtClean="0">
              <a:latin typeface="Calibri" pitchFamily="34" charset="0"/>
              <a:cs typeface="Calibri" pitchFamily="34" charset="0"/>
            </a:endParaRPr>
          </a:p>
          <a:p>
            <a:r>
              <a:rPr lang="en-US" altLang="de-DE" sz="1000" smtClean="0">
                <a:latin typeface="Calibri" pitchFamily="34" charset="0"/>
                <a:cs typeface="Calibri" pitchFamily="34" charset="0"/>
              </a:rPr>
              <a:t>Barker, F. (2004). Using corpora in language testing. </a:t>
            </a:r>
            <a:r>
              <a:rPr lang="en-US" altLang="de-DE" sz="1000" i="1" smtClean="0">
                <a:latin typeface="Calibri" pitchFamily="34" charset="0"/>
                <a:cs typeface="Calibri" pitchFamily="34" charset="0"/>
              </a:rPr>
              <a:t>Modern English Teacher, </a:t>
            </a:r>
            <a:r>
              <a:rPr lang="en-US" altLang="de-DE" sz="1000" smtClean="0">
                <a:latin typeface="Calibri" pitchFamily="34" charset="0"/>
                <a:cs typeface="Calibri" pitchFamily="34" charset="0"/>
              </a:rPr>
              <a:t>13(2), 63-67. </a:t>
            </a:r>
            <a:endParaRPr lang="de-DE" altLang="de-DE" sz="1000" smtClean="0">
              <a:latin typeface="Calibri" pitchFamily="34" charset="0"/>
              <a:cs typeface="Calibri" pitchFamily="34" charset="0"/>
            </a:endParaRPr>
          </a:p>
          <a:p>
            <a:pPr eaLnBrk="1" hangingPunct="1"/>
            <a:r>
              <a:rPr lang="en-US" altLang="de-DE" sz="1000" u="sng" smtClean="0">
                <a:latin typeface="Calibri" pitchFamily="34" charset="0"/>
                <a:cs typeface="Calibri" pitchFamily="34" charset="0"/>
                <a:hlinkClick r:id="rId4"/>
              </a:rPr>
              <a:t>Barker, F.</a:t>
            </a:r>
            <a:r>
              <a:rPr lang="en-US" altLang="de-DE" sz="1000" smtClean="0">
                <a:latin typeface="Calibri" pitchFamily="34" charset="0"/>
                <a:cs typeface="Calibri" pitchFamily="34" charset="0"/>
              </a:rPr>
              <a:t> 2010. ‘How can corpora be used in language testing?’ in </a:t>
            </a:r>
            <a:r>
              <a:rPr lang="en-US" altLang="de-DE" sz="1000" i="1" smtClean="0">
                <a:latin typeface="Calibri" pitchFamily="34" charset="0"/>
                <a:cs typeface="Calibri" pitchFamily="34" charset="0"/>
              </a:rPr>
              <a:t>The Routledge Handbook of Corpus Linguistics</a:t>
            </a:r>
            <a:r>
              <a:rPr lang="en-US" altLang="de-DE" sz="1000" smtClean="0">
                <a:latin typeface="Calibri" pitchFamily="34" charset="0"/>
                <a:cs typeface="Calibri" pitchFamily="34" charset="0"/>
              </a:rPr>
              <a:t>. Abingdon, UK: Routledge, pp. 633-645</a:t>
            </a:r>
            <a:br>
              <a:rPr lang="en-US" altLang="de-DE" sz="1000" smtClean="0">
                <a:latin typeface="Calibri" pitchFamily="34" charset="0"/>
                <a:cs typeface="Calibri" pitchFamily="34" charset="0"/>
              </a:rPr>
            </a:br>
            <a:r>
              <a:rPr lang="en-US" altLang="de-DE" sz="1000" smtClean="0">
                <a:latin typeface="Calibri" pitchFamily="34" charset="0"/>
                <a:cs typeface="Calibri" pitchFamily="34" charset="0"/>
              </a:rPr>
              <a:t>Book editor(s): </a:t>
            </a:r>
            <a:r>
              <a:rPr lang="en-US" altLang="de-DE" sz="1000" u="sng" smtClean="0">
                <a:latin typeface="Calibri" pitchFamily="34" charset="0"/>
                <a:cs typeface="Calibri" pitchFamily="34" charset="0"/>
                <a:hlinkClick r:id="rId5"/>
              </a:rPr>
              <a:t>O'Keeffe, A.</a:t>
            </a:r>
            <a:r>
              <a:rPr lang="en-US" altLang="de-DE" sz="1000" smtClean="0">
                <a:latin typeface="Calibri" pitchFamily="34" charset="0"/>
                <a:cs typeface="Calibri" pitchFamily="34" charset="0"/>
              </a:rPr>
              <a:t> and </a:t>
            </a:r>
            <a:r>
              <a:rPr lang="en-US" altLang="de-DE" sz="1000" u="sng" smtClean="0">
                <a:latin typeface="Calibri" pitchFamily="34" charset="0"/>
                <a:cs typeface="Calibri" pitchFamily="34" charset="0"/>
                <a:hlinkClick r:id="rId6"/>
              </a:rPr>
              <a:t>M. McCarthy</a:t>
            </a:r>
            <a:r>
              <a:rPr lang="en-US" altLang="de-DE" sz="1000" smtClean="0">
                <a:latin typeface="Calibri" pitchFamily="34" charset="0"/>
                <a:cs typeface="Calibri" pitchFamily="34" charset="0"/>
              </a:rPr>
              <a:t>.</a:t>
            </a:r>
            <a:endParaRPr lang="de-DE" altLang="de-DE" sz="1000" smtClean="0">
              <a:latin typeface="Calibri" pitchFamily="34" charset="0"/>
              <a:cs typeface="Calibri" pitchFamily="34" charset="0"/>
            </a:endParaRPr>
          </a:p>
          <a:p>
            <a:pPr eaLnBrk="1" hangingPunct="1"/>
            <a:r>
              <a:rPr lang="en-US" altLang="de-DE" sz="1000" smtClean="0">
                <a:latin typeface="Calibri" pitchFamily="34" charset="0"/>
                <a:cs typeface="Calibri" pitchFamily="34" charset="0"/>
              </a:rPr>
              <a:t>Braun, S. (2005): From pedagogically relevant corpora to authentic language learning contents. In: </a:t>
            </a:r>
            <a:r>
              <a:rPr lang="en-US" altLang="de-DE" sz="1000" i="1" smtClean="0">
                <a:latin typeface="Calibri" pitchFamily="34" charset="0"/>
                <a:cs typeface="Calibri" pitchFamily="34" charset="0"/>
              </a:rPr>
              <a:t>ReCALL 1</a:t>
            </a:r>
            <a:r>
              <a:rPr lang="en-US" altLang="de-DE" sz="1000" smtClean="0">
                <a:latin typeface="Calibri" pitchFamily="34" charset="0"/>
                <a:cs typeface="Calibri" pitchFamily="34" charset="0"/>
              </a:rPr>
              <a:t>7 (1): 47–64</a:t>
            </a:r>
            <a:endParaRPr lang="de-DE" altLang="de-DE" sz="1000" smtClean="0">
              <a:latin typeface="Calibri" pitchFamily="34" charset="0"/>
              <a:cs typeface="Calibri" pitchFamily="34" charset="0"/>
            </a:endParaRPr>
          </a:p>
          <a:p>
            <a:pPr eaLnBrk="1" hangingPunct="1"/>
            <a:r>
              <a:rPr lang="de-DE" altLang="de-DE" sz="1000" smtClean="0">
                <a:latin typeface="Calibri" pitchFamily="34" charset="0"/>
                <a:cs typeface="Calibri" pitchFamily="34" charset="0"/>
              </a:rPr>
              <a:t>Carlsen, C. 2012. Proficiency level - a fuzzy variable in computer learner Corpora. </a:t>
            </a:r>
            <a:r>
              <a:rPr lang="de-DE" altLang="de-DE" sz="1000" i="1" smtClean="0">
                <a:latin typeface="Calibri" pitchFamily="34" charset="0"/>
                <a:cs typeface="Calibri" pitchFamily="34" charset="0"/>
              </a:rPr>
              <a:t>Applied Linguistics</a:t>
            </a:r>
            <a:r>
              <a:rPr lang="de-DE" altLang="de-DE" sz="1000" smtClean="0">
                <a:latin typeface="Calibri" pitchFamily="34" charset="0"/>
                <a:cs typeface="Calibri" pitchFamily="34" charset="0"/>
              </a:rPr>
              <a:t> 33 (2) 161-183 </a:t>
            </a:r>
          </a:p>
          <a:p>
            <a:pPr eaLnBrk="1" hangingPunct="1"/>
            <a:r>
              <a:rPr lang="en-US" altLang="de-DE" sz="1000" smtClean="0">
                <a:latin typeface="Calibri" pitchFamily="34" charset="0"/>
                <a:cs typeface="Calibri" pitchFamily="34" charset="0"/>
              </a:rPr>
              <a:t>Chambers, A./Farr, F./O’Riordan, S. (2011): Language teachers with corpora in mind: from starting steps to walking tall. In: </a:t>
            </a:r>
            <a:r>
              <a:rPr lang="en-US" altLang="de-DE" sz="1000" i="1" smtClean="0">
                <a:latin typeface="Calibri" pitchFamily="34" charset="0"/>
                <a:cs typeface="Calibri" pitchFamily="34" charset="0"/>
              </a:rPr>
              <a:t>Language Learning Journal</a:t>
            </a:r>
            <a:r>
              <a:rPr lang="en-US" altLang="de-DE" sz="1000" smtClean="0">
                <a:latin typeface="Calibri" pitchFamily="34" charset="0"/>
                <a:cs typeface="Calibri" pitchFamily="34" charset="0"/>
              </a:rPr>
              <a:t> 39 (1) 85-104.</a:t>
            </a:r>
            <a:endParaRPr lang="de-DE" altLang="de-DE" sz="1000" smtClean="0">
              <a:latin typeface="Calibri" pitchFamily="34" charset="0"/>
              <a:cs typeface="Calibri" pitchFamily="34" charset="0"/>
            </a:endParaRPr>
          </a:p>
          <a:p>
            <a:pPr eaLnBrk="1" hangingPunct="1"/>
            <a:r>
              <a:rPr lang="en-US" altLang="de-DE" sz="1000" smtClean="0">
                <a:latin typeface="Calibri" pitchFamily="34" charset="0"/>
                <a:cs typeface="Calibri" pitchFamily="34" charset="0"/>
              </a:rPr>
              <a:t>Council of Europe (ed..) (2005): </a:t>
            </a:r>
            <a:r>
              <a:rPr lang="en-US" altLang="de-DE" sz="1000" i="1" smtClean="0">
                <a:latin typeface="Calibri" pitchFamily="34" charset="0"/>
                <a:cs typeface="Calibri" pitchFamily="34" charset="0"/>
              </a:rPr>
              <a:t>Reference Level Descriptions  for National and Regional Languages (RLD). Guide for the production of RLD: Version 2</a:t>
            </a:r>
            <a:r>
              <a:rPr lang="en-US" altLang="de-DE" sz="1000" smtClean="0">
                <a:latin typeface="Calibri" pitchFamily="34" charset="0"/>
                <a:cs typeface="Calibri" pitchFamily="34" charset="0"/>
              </a:rPr>
              <a:t>. https://www.coe.int/t/dg4/linguistic/dnr_EN.asp</a:t>
            </a:r>
          </a:p>
          <a:p>
            <a:pPr eaLnBrk="1" hangingPunct="1"/>
            <a:r>
              <a:rPr lang="en-US" altLang="de-DE" sz="1000" smtClean="0">
                <a:latin typeface="Calibri" pitchFamily="34" charset="0"/>
                <a:cs typeface="Calibri" pitchFamily="34" charset="0"/>
              </a:rPr>
              <a:t>Egbert, Paulus and Nakamichi 2002: 111</a:t>
            </a:r>
            <a:endParaRPr lang="de-DE" altLang="de-DE" sz="1000" smtClean="0">
              <a:latin typeface="Calibri" pitchFamily="34" charset="0"/>
              <a:cs typeface="Calibri" pitchFamily="34" charset="0"/>
            </a:endParaRPr>
          </a:p>
          <a:p>
            <a:pPr eaLnBrk="1" hangingPunct="1"/>
            <a:r>
              <a:rPr lang="en-US" altLang="de-DE" sz="1000" smtClean="0">
                <a:latin typeface="Calibri" pitchFamily="34" charset="0"/>
                <a:cs typeface="Calibri" pitchFamily="34" charset="0"/>
              </a:rPr>
              <a:t>Flowerdew, L. (2012): Corpora and Language Education. Palgrave Macmillan</a:t>
            </a:r>
            <a:r>
              <a:rPr lang="en-US" altLang="de-DE" sz="1000" b="1" smtClean="0">
                <a:latin typeface="Calibri" pitchFamily="34" charset="0"/>
                <a:cs typeface="Calibri" pitchFamily="34" charset="0"/>
              </a:rPr>
              <a:t>. </a:t>
            </a:r>
          </a:p>
          <a:p>
            <a:pPr eaLnBrk="1" hangingPunct="1"/>
            <a:r>
              <a:rPr lang="de-DE" altLang="de-DE" sz="1000" smtClean="0">
                <a:latin typeface="Calibri" pitchFamily="34" charset="0"/>
                <a:cs typeface="Calibri" pitchFamily="34" charset="0"/>
              </a:rPr>
              <a:t>Flowerdew, L. (2009): Applying corpus linguistics to pedagogy. A critical evaluation. In: International Journal of Corpus Linguistics 14/3:393-417. (download)</a:t>
            </a:r>
          </a:p>
          <a:p>
            <a:pPr eaLnBrk="1" hangingPunct="1"/>
            <a:r>
              <a:rPr lang="en-GB" altLang="de-DE" sz="1000" smtClean="0">
                <a:latin typeface="Calibri" pitchFamily="34" charset="0"/>
                <a:cs typeface="Calibri" pitchFamily="34" charset="0"/>
              </a:rPr>
              <a:t>Fulcher, G./Davidson, F./Kemp, J. (2011): Effective rating scale development for speaking tests: Performance decision trees. In: </a:t>
            </a:r>
            <a:r>
              <a:rPr lang="en-GB" altLang="de-DE" sz="1000" i="1" smtClean="0">
                <a:latin typeface="Calibri" pitchFamily="34" charset="0"/>
                <a:cs typeface="Calibri" pitchFamily="34" charset="0"/>
              </a:rPr>
              <a:t>Language Testing</a:t>
            </a:r>
            <a:r>
              <a:rPr lang="en-GB" altLang="de-DE" sz="1000" smtClean="0">
                <a:latin typeface="Calibri" pitchFamily="34" charset="0"/>
                <a:cs typeface="Calibri" pitchFamily="34" charset="0"/>
              </a:rPr>
              <a:t> 28 (5) 5-29.</a:t>
            </a:r>
            <a:endParaRPr lang="de-DE" altLang="de-DE" sz="1000" smtClean="0">
              <a:latin typeface="Calibri" pitchFamily="34" charset="0"/>
              <a:cs typeface="Calibri" pitchFamily="34" charset="0"/>
            </a:endParaRPr>
          </a:p>
          <a:p>
            <a:pPr eaLnBrk="1" hangingPunct="1"/>
            <a:r>
              <a:rPr lang="en-US" altLang="de-DE" sz="1000" smtClean="0">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143000" y="1219200"/>
            <a:ext cx="7821613" cy="914400"/>
          </a:xfrm>
        </p:spPr>
        <p:txBody>
          <a:bodyPr/>
          <a:lstStyle/>
          <a:p>
            <a:pPr eaLnBrk="1" hangingPunct="1"/>
            <a:r>
              <a:rPr lang="de-DE" altLang="de-DE" sz="2800" dirty="0" smtClean="0">
                <a:solidFill>
                  <a:srgbClr val="0070C0"/>
                </a:solidFill>
                <a:latin typeface="Calibri" pitchFamily="34" charset="0"/>
              </a:rPr>
              <a:t>1) Warum die </a:t>
            </a:r>
            <a:r>
              <a:rPr lang="de-DE" altLang="de-DE" sz="2800" dirty="0" err="1" smtClean="0">
                <a:solidFill>
                  <a:srgbClr val="0070C0"/>
                </a:solidFill>
                <a:latin typeface="Calibri" pitchFamily="34" charset="0"/>
              </a:rPr>
              <a:t>GeRS</a:t>
            </a:r>
            <a:r>
              <a:rPr lang="de-DE" altLang="de-DE" sz="2800" dirty="0" smtClean="0">
                <a:solidFill>
                  <a:srgbClr val="0070C0"/>
                </a:solidFill>
                <a:latin typeface="Calibri" pitchFamily="34" charset="0"/>
              </a:rPr>
              <a:t>-Niveaustufen illustrieren?</a:t>
            </a:r>
            <a:endParaRPr lang="de-DE" altLang="de-DE" sz="2800" dirty="0" smtClean="0">
              <a:latin typeface="Calibri" pitchFamily="34" charset="0"/>
            </a:endParaRPr>
          </a:p>
        </p:txBody>
      </p:sp>
      <p:sp>
        <p:nvSpPr>
          <p:cNvPr id="17411" name="Inhaltsplatzhalter 2"/>
          <p:cNvSpPr>
            <a:spLocks noGrp="1"/>
          </p:cNvSpPr>
          <p:nvPr>
            <p:ph idx="1"/>
          </p:nvPr>
        </p:nvSpPr>
        <p:spPr/>
        <p:txBody>
          <a:bodyPr/>
          <a:lstStyle/>
          <a:p>
            <a:pPr eaLnBrk="1" hangingPunct="1">
              <a:buFontTx/>
              <a:buChar char="-"/>
            </a:pPr>
            <a:r>
              <a:rPr lang="de-DE" altLang="de-DE" dirty="0">
                <a:solidFill>
                  <a:schemeClr val="bg2">
                    <a:lumMod val="75000"/>
                  </a:schemeClr>
                </a:solidFill>
                <a:latin typeface="Calibri" pitchFamily="34" charset="0"/>
                <a:cs typeface="Calibri" pitchFamily="34" charset="0"/>
              </a:rPr>
              <a:t>t</a:t>
            </a:r>
            <a:r>
              <a:rPr lang="de-DE" altLang="de-DE" dirty="0" smtClean="0">
                <a:solidFill>
                  <a:schemeClr val="bg2">
                    <a:lumMod val="75000"/>
                  </a:schemeClr>
                </a:solidFill>
                <a:latin typeface="Calibri" pitchFamily="34" charset="0"/>
                <a:cs typeface="Calibri" pitchFamily="34" charset="0"/>
              </a:rPr>
              <a:t>rotz der weiten Verbreitung des Referenzrahmens ist die Bedeutung der Niveaustufen in der Praxis unklar  </a:t>
            </a:r>
          </a:p>
          <a:p>
            <a:pPr eaLnBrk="1" hangingPunct="1">
              <a:buFontTx/>
              <a:buChar char="-"/>
            </a:pPr>
            <a:r>
              <a:rPr lang="de-DE" altLang="de-DE" dirty="0" smtClean="0">
                <a:solidFill>
                  <a:schemeClr val="bg2">
                    <a:lumMod val="75000"/>
                  </a:schemeClr>
                </a:solidFill>
                <a:latin typeface="Calibri" pitchFamily="34" charset="0"/>
                <a:cs typeface="Calibri" pitchFamily="34" charset="0"/>
              </a:rPr>
              <a:t>Gründe z.B. </a:t>
            </a:r>
          </a:p>
          <a:p>
            <a:pPr lvl="1" eaLnBrk="1" hangingPunct="1">
              <a:buFontTx/>
              <a:buChar char="-"/>
            </a:pPr>
            <a:r>
              <a:rPr lang="de-DE" altLang="de-DE" dirty="0" smtClean="0">
                <a:solidFill>
                  <a:schemeClr val="bg2">
                    <a:lumMod val="75000"/>
                  </a:schemeClr>
                </a:solidFill>
                <a:latin typeface="Calibri" pitchFamily="34" charset="0"/>
                <a:cs typeface="Calibri" pitchFamily="34" charset="0"/>
              </a:rPr>
              <a:t>unklare und sehr allgemeine Formulierungen, </a:t>
            </a:r>
          </a:p>
          <a:p>
            <a:pPr lvl="1" eaLnBrk="1" hangingPunct="1">
              <a:buFontTx/>
              <a:buChar char="-"/>
            </a:pPr>
            <a:r>
              <a:rPr lang="de-DE" altLang="de-DE" dirty="0" smtClean="0">
                <a:solidFill>
                  <a:schemeClr val="bg2">
                    <a:lumMod val="75000"/>
                  </a:schemeClr>
                </a:solidFill>
                <a:latin typeface="Calibri" pitchFamily="34" charset="0"/>
                <a:cs typeface="Calibri" pitchFamily="34" charset="0"/>
              </a:rPr>
              <a:t>mangelnde Kohärenz  (</a:t>
            </a:r>
            <a:r>
              <a:rPr lang="de-DE" altLang="de-DE" dirty="0" err="1" smtClean="0">
                <a:solidFill>
                  <a:schemeClr val="bg2">
                    <a:lumMod val="75000"/>
                  </a:schemeClr>
                </a:solidFill>
                <a:latin typeface="Calibri" pitchFamily="34" charset="0"/>
                <a:cs typeface="Calibri" pitchFamily="34" charset="0"/>
              </a:rPr>
              <a:t>GeRS</a:t>
            </a:r>
            <a:r>
              <a:rPr lang="de-DE" altLang="de-DE" dirty="0" smtClean="0">
                <a:solidFill>
                  <a:schemeClr val="bg2">
                    <a:lumMod val="75000"/>
                  </a:schemeClr>
                </a:solidFill>
                <a:latin typeface="Calibri" pitchFamily="34" charset="0"/>
                <a:cs typeface="Calibri" pitchFamily="34" charset="0"/>
              </a:rPr>
              <a:t>-Text </a:t>
            </a:r>
            <a:r>
              <a:rPr lang="de-DE" altLang="de-DE" dirty="0" smtClean="0">
                <a:solidFill>
                  <a:schemeClr val="bg2">
                    <a:lumMod val="75000"/>
                  </a:schemeClr>
                </a:solidFill>
                <a:latin typeface="Calibri" pitchFamily="34" charset="0"/>
                <a:cs typeface="Calibri" pitchFamily="34" charset="0"/>
                <a:sym typeface="Wingdings" pitchFamily="2" charset="2"/>
              </a:rPr>
              <a:t> </a:t>
            </a:r>
            <a:r>
              <a:rPr lang="de-DE" altLang="de-DE" dirty="0" err="1" smtClean="0">
                <a:solidFill>
                  <a:schemeClr val="bg2">
                    <a:lumMod val="75000"/>
                  </a:schemeClr>
                </a:solidFill>
                <a:latin typeface="Calibri" pitchFamily="34" charset="0"/>
                <a:cs typeface="Calibri" pitchFamily="34" charset="0"/>
                <a:sym typeface="Wingdings" pitchFamily="2" charset="2"/>
              </a:rPr>
              <a:t>GeRS</a:t>
            </a:r>
            <a:r>
              <a:rPr lang="de-DE" altLang="de-DE" dirty="0" smtClean="0">
                <a:solidFill>
                  <a:schemeClr val="bg2">
                    <a:lumMod val="75000"/>
                  </a:schemeClr>
                </a:solidFill>
                <a:latin typeface="Calibri" pitchFamily="34" charset="0"/>
                <a:cs typeface="Calibri" pitchFamily="34" charset="0"/>
                <a:sym typeface="Wingdings" pitchFamily="2" charset="2"/>
              </a:rPr>
              <a:t>-Skalen</a:t>
            </a:r>
            <a:r>
              <a:rPr lang="de-DE" altLang="de-DE" dirty="0" smtClean="0">
                <a:solidFill>
                  <a:schemeClr val="bg2">
                    <a:lumMod val="75000"/>
                  </a:schemeClr>
                </a:solidFill>
                <a:latin typeface="Calibri" pitchFamily="34" charset="0"/>
                <a:cs typeface="Calibri" pitchFamily="34" charset="0"/>
                <a:sym typeface="Wingdings" pitchFamily="2" charset="2"/>
              </a:rPr>
              <a:t>)</a:t>
            </a:r>
          </a:p>
          <a:p>
            <a:pPr lvl="1" eaLnBrk="1" hangingPunct="1">
              <a:buFontTx/>
              <a:buChar char="-"/>
            </a:pPr>
            <a:r>
              <a:rPr lang="de-DE" altLang="de-DE" dirty="0" smtClean="0">
                <a:solidFill>
                  <a:schemeClr val="bg2">
                    <a:lumMod val="75000"/>
                  </a:schemeClr>
                </a:solidFill>
                <a:latin typeface="Calibri" pitchFamily="34" charset="0"/>
                <a:cs typeface="Calibri" pitchFamily="34" charset="0"/>
                <a:sym typeface="Wingdings" pitchFamily="2" charset="2"/>
              </a:rPr>
              <a:t>…</a:t>
            </a:r>
          </a:p>
          <a:p>
            <a:pPr marL="285750" indent="-285750" eaLnBrk="1" hangingPunct="1">
              <a:buFont typeface="Wingdings"/>
              <a:buChar char="à"/>
            </a:pPr>
            <a:r>
              <a:rPr lang="de-DE" altLang="de-DE" dirty="0" smtClean="0">
                <a:solidFill>
                  <a:schemeClr val="bg2">
                    <a:lumMod val="75000"/>
                  </a:schemeClr>
                </a:solidFill>
                <a:latin typeface="Calibri" pitchFamily="34" charset="0"/>
                <a:cs typeface="Calibri" pitchFamily="34" charset="0"/>
                <a:sym typeface="Wingdings" pitchFamily="2" charset="2"/>
              </a:rPr>
              <a:t>mehr empirische Unterfütterung (</a:t>
            </a:r>
            <a:r>
              <a:rPr lang="de-DE" altLang="de-DE" dirty="0" err="1" smtClean="0">
                <a:solidFill>
                  <a:schemeClr val="bg2">
                    <a:lumMod val="75000"/>
                  </a:schemeClr>
                </a:solidFill>
                <a:latin typeface="Calibri" pitchFamily="34" charset="0"/>
                <a:cs typeface="Calibri" pitchFamily="34" charset="0"/>
                <a:sym typeface="Wingdings" panose="05000000000000000000" pitchFamily="2" charset="2"/>
              </a:rPr>
              <a:t>Lernersprache</a:t>
            </a:r>
            <a:r>
              <a:rPr lang="de-DE" altLang="de-DE" dirty="0" smtClean="0">
                <a:solidFill>
                  <a:schemeClr val="bg2">
                    <a:lumMod val="75000"/>
                  </a:schemeClr>
                </a:solidFill>
                <a:latin typeface="Calibri" pitchFamily="34" charset="0"/>
                <a:cs typeface="Calibri" pitchFamily="34" charset="0"/>
                <a:sym typeface="Wingdings" panose="05000000000000000000" pitchFamily="2" charset="2"/>
              </a:rPr>
              <a:t>) nötig</a:t>
            </a:r>
          </a:p>
          <a:p>
            <a:pPr marL="285750" indent="-285750" eaLnBrk="1" hangingPunct="1">
              <a:buFont typeface="Wingdings"/>
              <a:buChar char="à"/>
            </a:pPr>
            <a:r>
              <a:rPr lang="de-DE" altLang="de-DE" dirty="0" smtClean="0">
                <a:solidFill>
                  <a:schemeClr val="bg2">
                    <a:lumMod val="75000"/>
                  </a:schemeClr>
                </a:solidFill>
                <a:latin typeface="Calibri" pitchFamily="34" charset="0"/>
                <a:cs typeface="Calibri" pitchFamily="34" charset="0"/>
              </a:rPr>
              <a:t> einzelsprachenspezifische Konkretisierungen nötig (vgl. RLD-Initiative)</a:t>
            </a:r>
          </a:p>
          <a:p>
            <a:pPr marL="0" indent="0" eaLnBrk="1" hangingPunct="1"/>
            <a:endParaRPr lang="de-DE" altLang="de-DE" dirty="0" smtClean="0">
              <a:solidFill>
                <a:schemeClr val="bg2">
                  <a:lumMod val="75000"/>
                </a:schemeClr>
              </a:solidFill>
              <a:latin typeface="Calibri" pitchFamily="34" charset="0"/>
              <a:cs typeface="Calibri" pitchFamily="34" charset="0"/>
            </a:endParaRPr>
          </a:p>
          <a:p>
            <a:pPr marL="0" indent="0" eaLnBrk="1" hangingPunct="1"/>
            <a:endParaRPr lang="de-DE" altLang="de-DE" dirty="0" smtClean="0">
              <a:solidFill>
                <a:schemeClr val="bg2">
                  <a:lumMod val="75000"/>
                </a:schemeClr>
              </a:solidFill>
              <a:latin typeface="Calibri" pitchFamily="34" charset="0"/>
              <a:cs typeface="Calibri" pitchFamily="34" charset="0"/>
            </a:endParaRPr>
          </a:p>
          <a:p>
            <a:pPr marL="0" indent="0" eaLnBrk="1" hangingPunct="1"/>
            <a:r>
              <a:rPr lang="de-DE" altLang="de-DE" sz="1400" dirty="0" smtClean="0">
                <a:solidFill>
                  <a:schemeClr val="bg2">
                    <a:lumMod val="75000"/>
                  </a:schemeClr>
                </a:solidFill>
                <a:latin typeface="Calibri" pitchFamily="34" charset="0"/>
                <a:cs typeface="Calibri" pitchFamily="34" charset="0"/>
              </a:rPr>
              <a:t>(</a:t>
            </a:r>
            <a:r>
              <a:rPr lang="de-DE" sz="1400" dirty="0" err="1" smtClean="0">
                <a:solidFill>
                  <a:schemeClr val="bg2">
                    <a:lumMod val="75000"/>
                  </a:schemeClr>
                </a:solidFill>
              </a:rPr>
              <a:t>Fulcher</a:t>
            </a:r>
            <a:r>
              <a:rPr lang="de-DE" sz="1400" dirty="0" smtClean="0">
                <a:solidFill>
                  <a:schemeClr val="bg2">
                    <a:lumMod val="75000"/>
                  </a:schemeClr>
                </a:solidFill>
              </a:rPr>
              <a:t> </a:t>
            </a:r>
            <a:r>
              <a:rPr lang="de-DE" sz="1400" dirty="0">
                <a:solidFill>
                  <a:schemeClr val="bg2">
                    <a:lumMod val="75000"/>
                  </a:schemeClr>
                </a:solidFill>
              </a:rPr>
              <a:t>2004, </a:t>
            </a:r>
            <a:r>
              <a:rPr lang="de-DE" sz="1400" dirty="0" err="1">
                <a:solidFill>
                  <a:schemeClr val="bg2">
                    <a:lumMod val="75000"/>
                  </a:schemeClr>
                </a:solidFill>
              </a:rPr>
              <a:t>Hulstijn</a:t>
            </a:r>
            <a:r>
              <a:rPr lang="de-DE" sz="1400" dirty="0">
                <a:solidFill>
                  <a:schemeClr val="bg2">
                    <a:lumMod val="75000"/>
                  </a:schemeClr>
                </a:solidFill>
              </a:rPr>
              <a:t> 2007, North </a:t>
            </a:r>
            <a:r>
              <a:rPr lang="de-DE" sz="1400" dirty="0" smtClean="0">
                <a:solidFill>
                  <a:schemeClr val="bg2">
                    <a:lumMod val="75000"/>
                  </a:schemeClr>
                </a:solidFill>
              </a:rPr>
              <a:t>2000, Wisniewski et al. 2013, Wisniewski 2014)</a:t>
            </a:r>
            <a:endParaRPr lang="de-DE" altLang="de-DE" sz="1400" dirty="0" smtClean="0">
              <a:solidFill>
                <a:schemeClr val="bg2">
                  <a:lumMod val="75000"/>
                </a:schemeClr>
              </a:solidFill>
              <a:latin typeface="Calibri" pitchFamily="34" charset="0"/>
              <a:cs typeface="Calibri" pitchFamily="34" charset="0"/>
            </a:endParaRPr>
          </a:p>
          <a:p>
            <a:pPr eaLnBrk="1" hangingPunct="1"/>
            <a:endParaRPr lang="de-DE" altLang="de-DE" dirty="0" smtClean="0">
              <a:latin typeface="Calibri" pitchFamily="34" charset="0"/>
              <a:cs typeface="Calibri" pitchFamily="34" charset="0"/>
            </a:endParaRPr>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1/15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endParaRPr lang="de-DE" altLang="de-DE" smtClean="0">
              <a:latin typeface="Calibri" pitchFamily="34" charset="0"/>
            </a:endParaRPr>
          </a:p>
        </p:txBody>
      </p:sp>
      <p:sp>
        <p:nvSpPr>
          <p:cNvPr id="40963" name="Inhaltsplatzhalter 2"/>
          <p:cNvSpPr>
            <a:spLocks noGrp="1"/>
          </p:cNvSpPr>
          <p:nvPr>
            <p:ph idx="1"/>
          </p:nvPr>
        </p:nvSpPr>
        <p:spPr/>
        <p:txBody>
          <a:bodyPr/>
          <a:lstStyle/>
          <a:p>
            <a:pPr eaLnBrk="1" hangingPunct="1"/>
            <a:r>
              <a:rPr lang="en-US" altLang="de-DE" sz="1000" dirty="0" err="1" smtClean="0">
                <a:latin typeface="Calibri" pitchFamily="34" charset="0"/>
                <a:cs typeface="Calibri" pitchFamily="34" charset="0"/>
              </a:rPr>
              <a:t>Gilquin</a:t>
            </a:r>
            <a:r>
              <a:rPr lang="en-US" altLang="de-DE" sz="1000" dirty="0" smtClean="0">
                <a:latin typeface="Calibri" pitchFamily="34" charset="0"/>
                <a:cs typeface="Calibri" pitchFamily="34" charset="0"/>
              </a:rPr>
              <a:t>, G./ Granger, S./</a:t>
            </a:r>
            <a:r>
              <a:rPr lang="en-US" altLang="de-DE" sz="1000" dirty="0" err="1" smtClean="0">
                <a:latin typeface="Calibri" pitchFamily="34" charset="0"/>
                <a:cs typeface="Calibri" pitchFamily="34" charset="0"/>
              </a:rPr>
              <a:t>Paquot</a:t>
            </a:r>
            <a:r>
              <a:rPr lang="en-US" altLang="de-DE" sz="1000" dirty="0" smtClean="0">
                <a:latin typeface="Calibri" pitchFamily="34" charset="0"/>
                <a:cs typeface="Calibri" pitchFamily="34" charset="0"/>
              </a:rPr>
              <a:t>, M. (2007): </a:t>
            </a:r>
            <a:r>
              <a:rPr lang="en-US" altLang="de-DE" sz="1000" i="1" dirty="0" smtClean="0">
                <a:latin typeface="Calibri" pitchFamily="34" charset="0"/>
                <a:cs typeface="Calibri" pitchFamily="34" charset="0"/>
              </a:rPr>
              <a:t>Learner corpora: The missing link in EAP pedagogy</a:t>
            </a:r>
            <a:r>
              <a:rPr lang="en-US" altLang="de-DE" sz="1000" dirty="0" smtClean="0">
                <a:latin typeface="Calibri" pitchFamily="34" charset="0"/>
                <a:cs typeface="Calibri" pitchFamily="34" charset="0"/>
              </a:rPr>
              <a:t>. In: Journal of English for Academic Purposes 6 (4) 319-335. </a:t>
            </a:r>
          </a:p>
          <a:p>
            <a:r>
              <a:rPr lang="en-US" altLang="de-DE" sz="1000" dirty="0" smtClean="0">
                <a:latin typeface="Calibri" pitchFamily="34" charset="0"/>
                <a:cs typeface="Calibri" pitchFamily="34" charset="0"/>
              </a:rPr>
              <a:t>Granger, </a:t>
            </a:r>
            <a:r>
              <a:rPr lang="en-US" altLang="de-DE" sz="1000" dirty="0" err="1" smtClean="0">
                <a:latin typeface="Calibri" pitchFamily="34" charset="0"/>
                <a:cs typeface="Calibri" pitchFamily="34" charset="0"/>
              </a:rPr>
              <a:t>Sylviane</a:t>
            </a:r>
            <a:r>
              <a:rPr lang="en-US" altLang="de-DE" sz="1000" dirty="0" smtClean="0">
                <a:latin typeface="Calibri" pitchFamily="34" charset="0"/>
                <a:cs typeface="Calibri" pitchFamily="34" charset="0"/>
              </a:rPr>
              <a:t> (2002), A Bird’s-eye View of Learner Corpus Research. In: Granger/Hung/</a:t>
            </a:r>
            <a:r>
              <a:rPr lang="en-US" altLang="de-DE" sz="1000" dirty="0" err="1" smtClean="0">
                <a:latin typeface="Calibri" pitchFamily="34" charset="0"/>
                <a:cs typeface="Calibri" pitchFamily="34" charset="0"/>
              </a:rPr>
              <a:t>Petch</a:t>
            </a:r>
            <a:r>
              <a:rPr lang="en-US" altLang="de-DE" sz="1000" dirty="0" smtClean="0">
                <a:latin typeface="Calibri" pitchFamily="34" charset="0"/>
                <a:cs typeface="Calibri" pitchFamily="34" charset="0"/>
              </a:rPr>
              <a:t>-</a:t>
            </a:r>
            <a:r>
              <a:rPr lang="de-DE" altLang="de-DE" sz="1000" dirty="0" smtClean="0">
                <a:latin typeface="Calibri" pitchFamily="34" charset="0"/>
                <a:cs typeface="Calibri" pitchFamily="34" charset="0"/>
              </a:rPr>
              <a:t>Tyson 2002, 333.</a:t>
            </a:r>
          </a:p>
          <a:p>
            <a:r>
              <a:rPr lang="en-US" altLang="de-DE" sz="1000" dirty="0" smtClean="0">
                <a:latin typeface="Calibri" pitchFamily="34" charset="0"/>
                <a:cs typeface="Calibri" pitchFamily="34" charset="0"/>
              </a:rPr>
              <a:t>Granger, S. (2009). </a:t>
            </a:r>
            <a:r>
              <a:rPr lang="en-US" altLang="de-DE" sz="1000" i="1" dirty="0" smtClean="0">
                <a:latin typeface="Calibri" pitchFamily="34" charset="0"/>
                <a:cs typeface="Calibri" pitchFamily="34" charset="0"/>
              </a:rPr>
              <a:t>The contribution of learner corpora to second language acquisition and foreign language teaching: A critical evaluation</a:t>
            </a:r>
            <a:r>
              <a:rPr lang="en-US" altLang="de-DE" sz="1000" dirty="0" smtClean="0">
                <a:latin typeface="Calibri" pitchFamily="34" charset="0"/>
                <a:cs typeface="Calibri" pitchFamily="34" charset="0"/>
              </a:rPr>
              <a:t>. In: </a:t>
            </a:r>
            <a:r>
              <a:rPr lang="en-US" altLang="de-DE" sz="1000" dirty="0" err="1" smtClean="0">
                <a:latin typeface="Calibri" pitchFamily="34" charset="0"/>
                <a:cs typeface="Calibri" pitchFamily="34" charset="0"/>
              </a:rPr>
              <a:t>Aijmer</a:t>
            </a:r>
            <a:r>
              <a:rPr lang="en-US" altLang="de-DE" sz="1000" dirty="0" smtClean="0">
                <a:latin typeface="Calibri" pitchFamily="34" charset="0"/>
                <a:cs typeface="Calibri" pitchFamily="34" charset="0"/>
              </a:rPr>
              <a:t>, K., </a:t>
            </a:r>
            <a:r>
              <a:rPr lang="en-US" altLang="de-DE" sz="1000" i="1" dirty="0" smtClean="0">
                <a:latin typeface="Calibri" pitchFamily="34" charset="0"/>
                <a:cs typeface="Calibri" pitchFamily="34" charset="0"/>
              </a:rPr>
              <a:t>Corpora and Language Teaching</a:t>
            </a:r>
            <a:r>
              <a:rPr lang="en-US" altLang="de-DE" sz="1000" dirty="0" smtClean="0">
                <a:latin typeface="Calibri" pitchFamily="34" charset="0"/>
                <a:cs typeface="Calibri" pitchFamily="34" charset="0"/>
              </a:rPr>
              <a:t>, </a:t>
            </a:r>
            <a:r>
              <a:rPr lang="en-US" altLang="de-DE" sz="1000" dirty="0" err="1" smtClean="0">
                <a:latin typeface="Calibri" pitchFamily="34" charset="0"/>
                <a:cs typeface="Calibri" pitchFamily="34" charset="0"/>
              </a:rPr>
              <a:t>Benjamins</a:t>
            </a:r>
            <a:r>
              <a:rPr lang="en-US" altLang="de-DE" sz="1000" dirty="0" smtClean="0">
                <a:latin typeface="Calibri" pitchFamily="34" charset="0"/>
                <a:cs typeface="Calibri" pitchFamily="34" charset="0"/>
              </a:rPr>
              <a:t>: Amsterdam and Philadelphia, 13-32. </a:t>
            </a:r>
          </a:p>
          <a:p>
            <a:pPr eaLnBrk="1" hangingPunct="1"/>
            <a:r>
              <a:rPr lang="en-US" altLang="de-DE" sz="1000" dirty="0" smtClean="0">
                <a:latin typeface="Calibri" pitchFamily="34" charset="0"/>
                <a:cs typeface="Calibri" pitchFamily="34" charset="0"/>
              </a:rPr>
              <a:t>Granger, S., Hung, J. &amp; </a:t>
            </a:r>
            <a:r>
              <a:rPr lang="en-US" altLang="de-DE" sz="1000" dirty="0" err="1" smtClean="0">
                <a:latin typeface="Calibri" pitchFamily="34" charset="0"/>
                <a:cs typeface="Calibri" pitchFamily="34" charset="0"/>
              </a:rPr>
              <a:t>Petch</a:t>
            </a:r>
            <a:r>
              <a:rPr lang="en-US" altLang="de-DE" sz="1000" dirty="0" smtClean="0">
                <a:latin typeface="Calibri" pitchFamily="34" charset="0"/>
                <a:cs typeface="Calibri" pitchFamily="34" charset="0"/>
              </a:rPr>
              <a:t>-Tyson, S. (Eds.) (2002). </a:t>
            </a:r>
            <a:r>
              <a:rPr lang="en-US" altLang="de-DE" sz="1000" i="1" dirty="0" smtClean="0">
                <a:latin typeface="Calibri" pitchFamily="34" charset="0"/>
                <a:cs typeface="Calibri" pitchFamily="34" charset="0"/>
              </a:rPr>
              <a:t>Computer learner corpora, second language acquisition and foreign language teaching</a:t>
            </a:r>
            <a:r>
              <a:rPr lang="en-US" altLang="de-DE" sz="1000" dirty="0" smtClean="0">
                <a:latin typeface="Calibri" pitchFamily="34" charset="0"/>
                <a:cs typeface="Calibri" pitchFamily="34" charset="0"/>
              </a:rPr>
              <a:t>. Amsterdam: John </a:t>
            </a:r>
            <a:r>
              <a:rPr lang="en-US" altLang="de-DE" sz="1000" dirty="0" err="1" smtClean="0">
                <a:latin typeface="Calibri" pitchFamily="34" charset="0"/>
                <a:cs typeface="Calibri" pitchFamily="34" charset="0"/>
              </a:rPr>
              <a:t>Benjamins</a:t>
            </a:r>
            <a:r>
              <a:rPr lang="en-US" altLang="de-DE" sz="1000" dirty="0" smtClean="0">
                <a:latin typeface="Calibri" pitchFamily="34" charset="0"/>
                <a:cs typeface="Calibri" pitchFamily="34" charset="0"/>
              </a:rPr>
              <a:t> Green, T. (</a:t>
            </a:r>
            <a:r>
              <a:rPr lang="en-US" altLang="de-DE" sz="1000" dirty="0" err="1" smtClean="0">
                <a:latin typeface="Calibri" pitchFamily="34" charset="0"/>
                <a:cs typeface="Calibri" pitchFamily="34" charset="0"/>
              </a:rPr>
              <a:t>o.J</a:t>
            </a:r>
            <a:r>
              <a:rPr lang="en-US" altLang="de-DE" sz="1000" dirty="0" smtClean="0">
                <a:latin typeface="Calibri" pitchFamily="34" charset="0"/>
                <a:cs typeface="Calibri" pitchFamily="34" charset="0"/>
              </a:rPr>
              <a:t>.): The English Profile Network. Report on EPN Methods and their implications for Reference Level Descriptions. </a:t>
            </a:r>
            <a:r>
              <a:rPr lang="en-US" altLang="de-DE" sz="1000" dirty="0" smtClean="0">
                <a:latin typeface="Calibri" pitchFamily="34" charset="0"/>
                <a:cs typeface="Calibri" pitchFamily="34" charset="0"/>
                <a:hlinkClick r:id="rId3"/>
              </a:rPr>
              <a:t>http://www.englishprofile.org/index.php/resources/recommendations-report</a:t>
            </a:r>
            <a:r>
              <a:rPr lang="en-US" altLang="de-DE" sz="1000" dirty="0" smtClean="0">
                <a:latin typeface="Calibri" pitchFamily="34" charset="0"/>
                <a:cs typeface="Calibri" pitchFamily="34" charset="0"/>
              </a:rPr>
              <a:t>. </a:t>
            </a:r>
          </a:p>
          <a:p>
            <a:r>
              <a:rPr lang="en-US" sz="1000" dirty="0"/>
              <a:t>Green, </a:t>
            </a:r>
            <a:r>
              <a:rPr lang="en-US" sz="1000" dirty="0" smtClean="0"/>
              <a:t>T. : English </a:t>
            </a:r>
            <a:r>
              <a:rPr lang="en-US" sz="1000" dirty="0"/>
              <a:t>Profile Network Recommendation Report. http://www.englishprofile.org/index.php/resources/recommendations-report </a:t>
            </a:r>
            <a:endParaRPr lang="de-DE" sz="1000" dirty="0"/>
          </a:p>
          <a:p>
            <a:r>
              <a:rPr lang="en-US" altLang="de-DE" sz="1000" dirty="0" err="1" smtClean="0">
                <a:latin typeface="Calibri" pitchFamily="34" charset="0"/>
                <a:cs typeface="Calibri" pitchFamily="34" charset="0"/>
              </a:rPr>
              <a:t>Hawkey</a:t>
            </a:r>
            <a:r>
              <a:rPr lang="en-US" altLang="de-DE" sz="1000" dirty="0" smtClean="0">
                <a:latin typeface="Calibri" pitchFamily="34" charset="0"/>
                <a:cs typeface="Calibri" pitchFamily="34" charset="0"/>
              </a:rPr>
              <a:t>, R./Barker, F. (2004): Developing a Common Scale for the Assessment of Writing. In: Assessing Writing 9, 122-159.</a:t>
            </a:r>
            <a:endParaRPr lang="de-DE" altLang="de-DE" sz="1000" dirty="0" smtClean="0">
              <a:latin typeface="Calibri" pitchFamily="34" charset="0"/>
              <a:cs typeface="Calibri" pitchFamily="34" charset="0"/>
            </a:endParaRPr>
          </a:p>
          <a:p>
            <a:r>
              <a:rPr lang="en-US" altLang="de-DE" sz="1000" dirty="0" smtClean="0">
                <a:latin typeface="Calibri" pitchFamily="34" charset="0"/>
                <a:cs typeface="Calibri" pitchFamily="34" charset="0"/>
              </a:rPr>
              <a:t>Johns, T. (1988):  Whence and whither classroom </a:t>
            </a:r>
            <a:r>
              <a:rPr lang="en-US" altLang="de-DE" sz="1000" dirty="0" err="1" smtClean="0">
                <a:latin typeface="Calibri" pitchFamily="34" charset="0"/>
                <a:cs typeface="Calibri" pitchFamily="34" charset="0"/>
              </a:rPr>
              <a:t>concordancing</a:t>
            </a:r>
            <a:r>
              <a:rPr lang="en-US" altLang="de-DE" sz="1000" dirty="0" smtClean="0">
                <a:latin typeface="Calibri" pitchFamily="34" charset="0"/>
                <a:cs typeface="Calibri" pitchFamily="34" charset="0"/>
              </a:rPr>
              <a:t>? In: </a:t>
            </a:r>
            <a:r>
              <a:rPr lang="en-US" altLang="de-DE" sz="1000" dirty="0" err="1" smtClean="0">
                <a:latin typeface="Calibri" pitchFamily="34" charset="0"/>
                <a:cs typeface="Calibri" pitchFamily="34" charset="0"/>
              </a:rPr>
              <a:t>Bongaarts</a:t>
            </a:r>
            <a:r>
              <a:rPr lang="en-US" altLang="de-DE" sz="1000" dirty="0" smtClean="0">
                <a:latin typeface="Calibri" pitchFamily="34" charset="0"/>
                <a:cs typeface="Calibri" pitchFamily="34" charset="0"/>
              </a:rPr>
              <a:t>,  T./de </a:t>
            </a:r>
            <a:r>
              <a:rPr lang="en-US" altLang="de-DE" sz="1000" dirty="0" err="1" smtClean="0">
                <a:latin typeface="Calibri" pitchFamily="34" charset="0"/>
                <a:cs typeface="Calibri" pitchFamily="34" charset="0"/>
              </a:rPr>
              <a:t>Haan</a:t>
            </a:r>
            <a:r>
              <a:rPr lang="en-US" altLang="de-DE" sz="1000" dirty="0" smtClean="0">
                <a:latin typeface="Calibri" pitchFamily="34" charset="0"/>
                <a:cs typeface="Calibri" pitchFamily="34" charset="0"/>
              </a:rPr>
              <a:t>, P./</a:t>
            </a:r>
            <a:r>
              <a:rPr lang="en-US" altLang="de-DE" sz="1000" dirty="0" err="1" smtClean="0">
                <a:latin typeface="Calibri" pitchFamily="34" charset="0"/>
                <a:cs typeface="Calibri" pitchFamily="34" charset="0"/>
              </a:rPr>
              <a:t>Lobbe</a:t>
            </a:r>
            <a:r>
              <a:rPr lang="en-US" altLang="de-DE" sz="1000" dirty="0" smtClean="0">
                <a:latin typeface="Calibri" pitchFamily="34" charset="0"/>
                <a:cs typeface="Calibri" pitchFamily="34" charset="0"/>
              </a:rPr>
              <a:t>, S./</a:t>
            </a:r>
            <a:r>
              <a:rPr lang="en-US" altLang="de-DE" sz="1000" dirty="0" err="1" smtClean="0">
                <a:latin typeface="Calibri" pitchFamily="34" charset="0"/>
                <a:cs typeface="Calibri" pitchFamily="34" charset="0"/>
              </a:rPr>
              <a:t>Wekker</a:t>
            </a:r>
            <a:r>
              <a:rPr lang="en-US" altLang="de-DE" sz="1000" dirty="0" smtClean="0">
                <a:latin typeface="Calibri" pitchFamily="34" charset="0"/>
                <a:cs typeface="Calibri" pitchFamily="34" charset="0"/>
              </a:rPr>
              <a:t>, H. (eds.): Computer Applications in Language Learning.  Dordrecht: </a:t>
            </a:r>
            <a:r>
              <a:rPr lang="en-US" altLang="de-DE" sz="1000" dirty="0" err="1" smtClean="0">
                <a:latin typeface="Calibri" pitchFamily="34" charset="0"/>
                <a:cs typeface="Calibri" pitchFamily="34" charset="0"/>
              </a:rPr>
              <a:t>Foris</a:t>
            </a:r>
            <a:r>
              <a:rPr lang="en-US" altLang="de-DE" sz="1000" dirty="0" smtClean="0">
                <a:latin typeface="Calibri" pitchFamily="34" charset="0"/>
                <a:cs typeface="Calibri" pitchFamily="34" charset="0"/>
              </a:rPr>
              <a:t>, 9-33.</a:t>
            </a:r>
          </a:p>
          <a:p>
            <a:r>
              <a:rPr lang="en-US" altLang="de-DE" sz="1000" dirty="0" smtClean="0">
                <a:latin typeface="Calibri" pitchFamily="34" charset="0"/>
                <a:cs typeface="Calibri" pitchFamily="34" charset="0"/>
              </a:rPr>
              <a:t>Johns, T. (1997): Contexts: The Background, Development and </a:t>
            </a:r>
            <a:r>
              <a:rPr lang="en-US" altLang="de-DE" sz="1000" dirty="0" err="1" smtClean="0">
                <a:latin typeface="Calibri" pitchFamily="34" charset="0"/>
                <a:cs typeface="Calibri" pitchFamily="34" charset="0"/>
              </a:rPr>
              <a:t>Trialling</a:t>
            </a:r>
            <a:r>
              <a:rPr lang="en-US" altLang="de-DE" sz="1000" dirty="0" smtClean="0">
                <a:latin typeface="Calibri" pitchFamily="34" charset="0"/>
                <a:cs typeface="Calibri" pitchFamily="34" charset="0"/>
              </a:rPr>
              <a:t> of a Concordance-based CALL Program. In: </a:t>
            </a:r>
            <a:r>
              <a:rPr lang="en-US" altLang="de-DE" sz="1000" dirty="0" err="1" smtClean="0">
                <a:latin typeface="Calibri" pitchFamily="34" charset="0"/>
                <a:cs typeface="Calibri" pitchFamily="34" charset="0"/>
              </a:rPr>
              <a:t>Wichmann</a:t>
            </a:r>
            <a:r>
              <a:rPr lang="en-US" altLang="de-DE" sz="1000" dirty="0" smtClean="0">
                <a:latin typeface="Calibri" pitchFamily="34" charset="0"/>
                <a:cs typeface="Calibri" pitchFamily="34" charset="0"/>
              </a:rPr>
              <a:t>, Anne/</a:t>
            </a:r>
            <a:r>
              <a:rPr lang="en-US" altLang="de-DE" sz="1000" dirty="0" err="1" smtClean="0">
                <a:latin typeface="Calibri" pitchFamily="34" charset="0"/>
                <a:cs typeface="Calibri" pitchFamily="34" charset="0"/>
              </a:rPr>
              <a:t>Fligelstone</a:t>
            </a:r>
            <a:r>
              <a:rPr lang="en-US" altLang="de-DE" sz="1000" dirty="0" smtClean="0">
                <a:latin typeface="Calibri" pitchFamily="34" charset="0"/>
                <a:cs typeface="Calibri" pitchFamily="34" charset="0"/>
              </a:rPr>
              <a:t>, Steven/</a:t>
            </a:r>
            <a:r>
              <a:rPr lang="en-US" altLang="de-DE" sz="1000" dirty="0" err="1" smtClean="0">
                <a:latin typeface="Calibri" pitchFamily="34" charset="0"/>
                <a:cs typeface="Calibri" pitchFamily="34" charset="0"/>
              </a:rPr>
              <a:t>McEnery</a:t>
            </a:r>
            <a:r>
              <a:rPr lang="en-US" altLang="de-DE" sz="1000" dirty="0" smtClean="0">
                <a:latin typeface="Calibri" pitchFamily="34" charset="0"/>
                <a:cs typeface="Calibri" pitchFamily="34" charset="0"/>
              </a:rPr>
              <a:t>, Tony/Knowles, Gerry (eds.) (1997), </a:t>
            </a:r>
            <a:r>
              <a:rPr lang="en-US" altLang="de-DE" sz="1000" i="1" dirty="0" smtClean="0">
                <a:latin typeface="Calibri" pitchFamily="34" charset="0"/>
                <a:cs typeface="Calibri" pitchFamily="34" charset="0"/>
              </a:rPr>
              <a:t>Teaching and Language Corpora.</a:t>
            </a:r>
            <a:r>
              <a:rPr lang="en-US" altLang="de-DE" sz="1000" dirty="0" smtClean="0">
                <a:latin typeface="Calibri" pitchFamily="34" charset="0"/>
                <a:cs typeface="Calibri" pitchFamily="34" charset="0"/>
              </a:rPr>
              <a:t> London: Longman, 100-115.</a:t>
            </a:r>
            <a:endParaRPr lang="de-DE" altLang="de-DE" sz="1000" dirty="0" smtClean="0">
              <a:latin typeface="Calibri" pitchFamily="34" charset="0"/>
              <a:cs typeface="Calibri" pitchFamily="34" charset="0"/>
            </a:endParaRPr>
          </a:p>
          <a:p>
            <a:r>
              <a:rPr lang="en-US" altLang="de-DE" sz="1000" dirty="0" smtClean="0">
                <a:latin typeface="Calibri" pitchFamily="34" charset="0"/>
                <a:cs typeface="Calibri" pitchFamily="34" charset="0"/>
              </a:rPr>
              <a:t>Leech, G. (1997). Teaching and language corpora: A convergence. In A. </a:t>
            </a:r>
            <a:r>
              <a:rPr lang="en-US" altLang="de-DE" sz="1000" dirty="0" err="1" smtClean="0">
                <a:latin typeface="Calibri" pitchFamily="34" charset="0"/>
                <a:cs typeface="Calibri" pitchFamily="34" charset="0"/>
              </a:rPr>
              <a:t>Wichmann</a:t>
            </a:r>
            <a:r>
              <a:rPr lang="en-US" altLang="de-DE" sz="1000" dirty="0" smtClean="0">
                <a:latin typeface="Calibri" pitchFamily="34" charset="0"/>
                <a:cs typeface="Calibri" pitchFamily="34" charset="0"/>
              </a:rPr>
              <a:t>, S. </a:t>
            </a:r>
            <a:r>
              <a:rPr lang="en-US" altLang="de-DE" sz="1000" dirty="0" err="1" smtClean="0">
                <a:latin typeface="Calibri" pitchFamily="34" charset="0"/>
                <a:cs typeface="Calibri" pitchFamily="34" charset="0"/>
              </a:rPr>
              <a:t>Fligelstone</a:t>
            </a:r>
            <a:r>
              <a:rPr lang="en-US" altLang="de-DE" sz="1000" dirty="0" smtClean="0">
                <a:latin typeface="Calibri" pitchFamily="34" charset="0"/>
                <a:cs typeface="Calibri" pitchFamily="34" charset="0"/>
              </a:rPr>
              <a:t>, T. </a:t>
            </a:r>
            <a:r>
              <a:rPr lang="en-US" altLang="de-DE" sz="1000" dirty="0" err="1" smtClean="0">
                <a:latin typeface="Calibri" pitchFamily="34" charset="0"/>
                <a:cs typeface="Calibri" pitchFamily="34" charset="0"/>
              </a:rPr>
              <a:t>McEnery</a:t>
            </a:r>
            <a:r>
              <a:rPr lang="en-US" altLang="de-DE" sz="1000" dirty="0" smtClean="0">
                <a:latin typeface="Calibri" pitchFamily="34" charset="0"/>
                <a:cs typeface="Calibri" pitchFamily="34" charset="0"/>
              </a:rPr>
              <a:t> &amp; G. Knowles (Eds.), </a:t>
            </a:r>
            <a:r>
              <a:rPr lang="en-US" altLang="de-DE" sz="1000" i="1" dirty="0" smtClean="0">
                <a:latin typeface="Calibri" pitchFamily="34" charset="0"/>
                <a:cs typeface="Calibri" pitchFamily="34" charset="0"/>
              </a:rPr>
              <a:t>Teaching and language corpora</a:t>
            </a:r>
            <a:r>
              <a:rPr lang="en-US" altLang="de-DE" sz="1000" dirty="0" smtClean="0">
                <a:latin typeface="Calibri" pitchFamily="34" charset="0"/>
                <a:cs typeface="Calibri" pitchFamily="34" charset="0"/>
              </a:rPr>
              <a:t> (pp. 1-23)</a:t>
            </a:r>
            <a:r>
              <a:rPr lang="en-US" altLang="de-DE" sz="1000" i="1" dirty="0" smtClean="0">
                <a:latin typeface="Calibri" pitchFamily="34" charset="0"/>
                <a:cs typeface="Calibri" pitchFamily="34" charset="0"/>
              </a:rPr>
              <a:t>.</a:t>
            </a:r>
            <a:r>
              <a:rPr lang="en-US" altLang="de-DE" sz="1000" dirty="0" smtClean="0">
                <a:latin typeface="Calibri" pitchFamily="34" charset="0"/>
                <a:cs typeface="Calibri" pitchFamily="34" charset="0"/>
              </a:rPr>
              <a:t> New York: Addison Wesley Longman.</a:t>
            </a:r>
          </a:p>
          <a:p>
            <a:r>
              <a:rPr lang="en-US" altLang="de-DE" sz="1000" dirty="0" err="1">
                <a:latin typeface="Calibri" pitchFamily="34" charset="0"/>
                <a:cs typeface="Calibri" pitchFamily="34" charset="0"/>
              </a:rPr>
              <a:t>McEnery</a:t>
            </a:r>
            <a:r>
              <a:rPr lang="en-US" altLang="de-DE" sz="1000" dirty="0">
                <a:latin typeface="Calibri" pitchFamily="34" charset="0"/>
                <a:cs typeface="Calibri" pitchFamily="34" charset="0"/>
              </a:rPr>
              <a:t>, T./Xiao, R./</a:t>
            </a:r>
            <a:r>
              <a:rPr lang="en-US" altLang="de-DE" sz="1000" dirty="0" err="1">
                <a:latin typeface="Calibri" pitchFamily="34" charset="0"/>
                <a:cs typeface="Calibri" pitchFamily="34" charset="0"/>
              </a:rPr>
              <a:t>Tono</a:t>
            </a:r>
            <a:r>
              <a:rPr lang="en-US" altLang="de-DE" sz="1000" dirty="0">
                <a:latin typeface="Calibri" pitchFamily="34" charset="0"/>
                <a:cs typeface="Calibri" pitchFamily="34" charset="0"/>
              </a:rPr>
              <a:t>, Y. (2006): </a:t>
            </a:r>
            <a:r>
              <a:rPr lang="en-US" altLang="de-DE" sz="1000" i="1" dirty="0">
                <a:latin typeface="Calibri" pitchFamily="34" charset="0"/>
                <a:cs typeface="Calibri" pitchFamily="34" charset="0"/>
              </a:rPr>
              <a:t>Corpus-based language studies. An Advanced Resource Book. </a:t>
            </a:r>
            <a:r>
              <a:rPr lang="en-US" altLang="de-DE" sz="1000" dirty="0">
                <a:latin typeface="Calibri" pitchFamily="34" charset="0"/>
                <a:cs typeface="Calibri" pitchFamily="34" charset="0"/>
              </a:rPr>
              <a:t>London/New York: Routledge.</a:t>
            </a:r>
            <a:endParaRPr lang="de-DE" altLang="de-DE" sz="1000" dirty="0">
              <a:latin typeface="Calibri" pitchFamily="34" charset="0"/>
              <a:cs typeface="Calibri" pitchFamily="34" charset="0"/>
            </a:endParaRPr>
          </a:p>
          <a:p>
            <a:r>
              <a:rPr lang="en-US" altLang="de-DE" sz="1000" dirty="0" err="1">
                <a:latin typeface="Calibri" pitchFamily="34" charset="0"/>
                <a:cs typeface="Calibri" pitchFamily="34" charset="0"/>
              </a:rPr>
              <a:t>Meunier</a:t>
            </a:r>
            <a:r>
              <a:rPr lang="en-US" altLang="de-DE" sz="1000" dirty="0">
                <a:latin typeface="Calibri" pitchFamily="34" charset="0"/>
                <a:cs typeface="Calibri" pitchFamily="34" charset="0"/>
              </a:rPr>
              <a:t>, Fanny (2002), The Pedagogical Value of Native and Learner Corpora in EFL Grammar Teaching. In: Granger/Hung/</a:t>
            </a:r>
            <a:r>
              <a:rPr lang="en-US" altLang="de-DE" sz="1000" dirty="0" err="1">
                <a:latin typeface="Calibri" pitchFamily="34" charset="0"/>
                <a:cs typeface="Calibri" pitchFamily="34" charset="0"/>
              </a:rPr>
              <a:t>Petch</a:t>
            </a:r>
            <a:r>
              <a:rPr lang="en-US" altLang="de-DE" sz="1000" dirty="0">
                <a:latin typeface="Calibri" pitchFamily="34" charset="0"/>
                <a:cs typeface="Calibri" pitchFamily="34" charset="0"/>
              </a:rPr>
              <a:t>-Tyson 2002, 119141.</a:t>
            </a:r>
          </a:p>
          <a:p>
            <a:endParaRPr lang="de-DE" altLang="de-DE" sz="1000" dirty="0" smtClean="0">
              <a:latin typeface="Calibri" pitchFamily="34" charset="0"/>
              <a:cs typeface="Calibri" pitchFamily="34" charset="0"/>
            </a:endParaRPr>
          </a:p>
        </p:txBody>
      </p:sp>
      <p:sp>
        <p:nvSpPr>
          <p:cNvPr id="4" name="Foliennummernplatzhalter 3"/>
          <p:cNvSpPr>
            <a:spLocks noGrp="1"/>
          </p:cNvSpPr>
          <p:nvPr>
            <p:ph type="sldNum" sz="quarter" idx="10"/>
          </p:nvPr>
        </p:nvSpPr>
        <p:spPr/>
        <p:txBody>
          <a:bodyPr/>
          <a:lstStyle/>
          <a:p>
            <a:pPr>
              <a:defRPr/>
            </a:pP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altLang="de-DE" sz="1000" dirty="0">
                <a:latin typeface="Calibri" pitchFamily="34" charset="0"/>
                <a:cs typeface="Calibri" pitchFamily="34" charset="0"/>
              </a:rPr>
              <a:t>Mukherjee, </a:t>
            </a:r>
            <a:r>
              <a:rPr lang="en-US" altLang="de-DE" sz="1000" dirty="0" err="1">
                <a:latin typeface="Calibri" pitchFamily="34" charset="0"/>
                <a:cs typeface="Calibri" pitchFamily="34" charset="0"/>
              </a:rPr>
              <a:t>Joybrato</a:t>
            </a:r>
            <a:r>
              <a:rPr lang="en-US" altLang="de-DE" sz="1000" dirty="0">
                <a:latin typeface="Calibri" pitchFamily="34" charset="0"/>
                <a:cs typeface="Calibri" pitchFamily="34" charset="0"/>
              </a:rPr>
              <a:t>/</a:t>
            </a:r>
            <a:r>
              <a:rPr lang="en-US" altLang="de-DE" sz="1000" dirty="0" err="1">
                <a:latin typeface="Calibri" pitchFamily="34" charset="0"/>
                <a:cs typeface="Calibri" pitchFamily="34" charset="0"/>
              </a:rPr>
              <a:t>Rohrbach</a:t>
            </a:r>
            <a:r>
              <a:rPr lang="en-US" altLang="de-DE" sz="1000" dirty="0">
                <a:latin typeface="Calibri" pitchFamily="34" charset="0"/>
                <a:cs typeface="Calibri" pitchFamily="34" charset="0"/>
              </a:rPr>
              <a:t>, Jan-Marc (2006), Rethinking Applied Corpus Linguistics from a Language-pedagogical Perspective: New Departures in Learner Corpus Research. In: </a:t>
            </a:r>
            <a:r>
              <a:rPr lang="en-US" altLang="de-DE" sz="1000" dirty="0" err="1">
                <a:latin typeface="Calibri" pitchFamily="34" charset="0"/>
                <a:cs typeface="Calibri" pitchFamily="34" charset="0"/>
              </a:rPr>
              <a:t>Kettemann</a:t>
            </a:r>
            <a:r>
              <a:rPr lang="en-US" altLang="de-DE" sz="1000" dirty="0">
                <a:latin typeface="Calibri" pitchFamily="34" charset="0"/>
                <a:cs typeface="Calibri" pitchFamily="34" charset="0"/>
              </a:rPr>
              <a:t>, Bernhard/Marko, Georg (eds.), </a:t>
            </a:r>
            <a:r>
              <a:rPr lang="en-US" altLang="de-DE" sz="1000" i="1" dirty="0" err="1">
                <a:latin typeface="Calibri" pitchFamily="34" charset="0"/>
                <a:cs typeface="Calibri" pitchFamily="34" charset="0"/>
              </a:rPr>
              <a:t>Planing</a:t>
            </a:r>
            <a:r>
              <a:rPr lang="en-US" altLang="de-DE" sz="1000" i="1" dirty="0">
                <a:latin typeface="Calibri" pitchFamily="34" charset="0"/>
                <a:cs typeface="Calibri" pitchFamily="34" charset="0"/>
              </a:rPr>
              <a:t>, Gluing and Painting Corpora. Inside the Applied </a:t>
            </a:r>
            <a:r>
              <a:rPr lang="de-DE" altLang="de-DE" sz="1000" i="1" dirty="0">
                <a:latin typeface="Calibri" pitchFamily="34" charset="0"/>
                <a:cs typeface="Calibri" pitchFamily="34" charset="0"/>
              </a:rPr>
              <a:t>Corpus </a:t>
            </a:r>
            <a:r>
              <a:rPr lang="de-DE" altLang="de-DE" sz="1000" i="1" dirty="0" err="1">
                <a:latin typeface="Calibri" pitchFamily="34" charset="0"/>
                <a:cs typeface="Calibri" pitchFamily="34" charset="0"/>
              </a:rPr>
              <a:t>Linguist’s</a:t>
            </a:r>
            <a:r>
              <a:rPr lang="de-DE" altLang="de-DE" sz="1000" i="1" dirty="0">
                <a:latin typeface="Calibri" pitchFamily="34" charset="0"/>
                <a:cs typeface="Calibri" pitchFamily="34" charset="0"/>
              </a:rPr>
              <a:t> Workshop. </a:t>
            </a:r>
            <a:r>
              <a:rPr lang="de-DE" altLang="de-DE" sz="1000" dirty="0">
                <a:latin typeface="Calibri" pitchFamily="34" charset="0"/>
                <a:cs typeface="Calibri" pitchFamily="34" charset="0"/>
              </a:rPr>
              <a:t>Frankfurt: Peter Lang, 205232.</a:t>
            </a:r>
          </a:p>
          <a:p>
            <a:r>
              <a:rPr lang="en-US" altLang="de-DE" sz="1000" dirty="0" err="1" smtClean="0">
                <a:latin typeface="Calibri" pitchFamily="34" charset="0"/>
                <a:cs typeface="Calibri" pitchFamily="34" charset="0"/>
              </a:rPr>
              <a:t>Nesselhauf</a:t>
            </a:r>
            <a:r>
              <a:rPr lang="en-US" altLang="de-DE" sz="1000" dirty="0">
                <a:latin typeface="Calibri" pitchFamily="34" charset="0"/>
                <a:cs typeface="Calibri" pitchFamily="34" charset="0"/>
              </a:rPr>
              <a:t>, N. (2004). Learner corpora and their potential for language teaching. In </a:t>
            </a:r>
            <a:r>
              <a:rPr lang="en-US" altLang="de-DE" sz="1000" dirty="0" err="1">
                <a:latin typeface="Calibri" pitchFamily="34" charset="0"/>
                <a:cs typeface="Calibri" pitchFamily="34" charset="0"/>
              </a:rPr>
              <a:t>J.McH</a:t>
            </a:r>
            <a:r>
              <a:rPr lang="en-US" altLang="de-DE" sz="1000" dirty="0">
                <a:latin typeface="Calibri" pitchFamily="34" charset="0"/>
                <a:cs typeface="Calibri" pitchFamily="34" charset="0"/>
              </a:rPr>
              <a:t>. Sinclair (Ed.), </a:t>
            </a:r>
            <a:r>
              <a:rPr lang="en-US" altLang="de-DE" sz="1000" i="1" dirty="0">
                <a:latin typeface="Calibri" pitchFamily="34" charset="0"/>
                <a:cs typeface="Calibri" pitchFamily="34" charset="0"/>
              </a:rPr>
              <a:t>How to use corpora in language teaching</a:t>
            </a:r>
            <a:r>
              <a:rPr lang="en-US" altLang="de-DE" sz="1000" dirty="0">
                <a:latin typeface="Calibri" pitchFamily="34" charset="0"/>
                <a:cs typeface="Calibri" pitchFamily="34" charset="0"/>
              </a:rPr>
              <a:t> (pp.125-152). Amsterdam: </a:t>
            </a:r>
            <a:r>
              <a:rPr lang="en-US" altLang="de-DE" sz="1000" dirty="0" err="1">
                <a:latin typeface="Calibri" pitchFamily="34" charset="0"/>
                <a:cs typeface="Calibri" pitchFamily="34" charset="0"/>
              </a:rPr>
              <a:t>Benjamins</a:t>
            </a:r>
            <a:r>
              <a:rPr lang="en-US" altLang="de-DE" sz="1000" dirty="0">
                <a:latin typeface="Calibri" pitchFamily="34" charset="0"/>
                <a:cs typeface="Calibri" pitchFamily="34" charset="0"/>
              </a:rPr>
              <a:t>.</a:t>
            </a:r>
            <a:endParaRPr lang="de-DE" altLang="de-DE" sz="1000" dirty="0">
              <a:latin typeface="Calibri" pitchFamily="34" charset="0"/>
              <a:cs typeface="Calibri" pitchFamily="34" charset="0"/>
            </a:endParaRPr>
          </a:p>
          <a:p>
            <a:pPr eaLnBrk="1" hangingPunct="1"/>
            <a:r>
              <a:rPr lang="en-GB" altLang="de-DE" sz="1000" dirty="0">
                <a:latin typeface="Calibri" pitchFamily="34" charset="0"/>
                <a:cs typeface="Calibri" pitchFamily="34" charset="0"/>
              </a:rPr>
              <a:t>Pawley, A./</a:t>
            </a:r>
            <a:r>
              <a:rPr lang="en-GB" altLang="de-DE" sz="1000" dirty="0" err="1">
                <a:latin typeface="Calibri" pitchFamily="34" charset="0"/>
                <a:cs typeface="Calibri" pitchFamily="34" charset="0"/>
              </a:rPr>
              <a:t>Syder</a:t>
            </a:r>
            <a:r>
              <a:rPr lang="en-GB" altLang="de-DE" sz="1000" dirty="0">
                <a:latin typeface="Calibri" pitchFamily="34" charset="0"/>
                <a:cs typeface="Calibri" pitchFamily="34" charset="0"/>
              </a:rPr>
              <a:t>, F.H. (1983): Two puzzles for linguistic theory: </a:t>
            </a:r>
            <a:r>
              <a:rPr lang="en-GB" altLang="de-DE" sz="1000" dirty="0" err="1">
                <a:latin typeface="Calibri" pitchFamily="34" charset="0"/>
                <a:cs typeface="Calibri" pitchFamily="34" charset="0"/>
              </a:rPr>
              <a:t>nativelike</a:t>
            </a:r>
            <a:r>
              <a:rPr lang="en-GB" altLang="de-DE" sz="1000" dirty="0">
                <a:latin typeface="Calibri" pitchFamily="34" charset="0"/>
                <a:cs typeface="Calibri" pitchFamily="34" charset="0"/>
              </a:rPr>
              <a:t> selection and </a:t>
            </a:r>
            <a:r>
              <a:rPr lang="en-GB" altLang="de-DE" sz="1000" dirty="0" err="1">
                <a:latin typeface="Calibri" pitchFamily="34" charset="0"/>
                <a:cs typeface="Calibri" pitchFamily="34" charset="0"/>
              </a:rPr>
              <a:t>nativelike</a:t>
            </a:r>
            <a:r>
              <a:rPr lang="en-GB" altLang="de-DE" sz="1000" dirty="0">
                <a:latin typeface="Calibri" pitchFamily="34" charset="0"/>
                <a:cs typeface="Calibri" pitchFamily="34" charset="0"/>
              </a:rPr>
              <a:t> fluency. In: Richards, J.C./Schmidt, R.W. (eds.): </a:t>
            </a:r>
            <a:r>
              <a:rPr lang="en-GB" altLang="de-DE" sz="1000" i="1" dirty="0">
                <a:latin typeface="Calibri" pitchFamily="34" charset="0"/>
                <a:cs typeface="Calibri" pitchFamily="34" charset="0"/>
              </a:rPr>
              <a:t>Language and Communication.</a:t>
            </a:r>
            <a:r>
              <a:rPr lang="en-GB" altLang="de-DE" sz="1000" dirty="0">
                <a:latin typeface="Calibri" pitchFamily="34" charset="0"/>
                <a:cs typeface="Calibri" pitchFamily="34" charset="0"/>
              </a:rPr>
              <a:t> London: Longman, 191-226. </a:t>
            </a:r>
          </a:p>
          <a:p>
            <a:pPr eaLnBrk="1" hangingPunct="1"/>
            <a:r>
              <a:rPr lang="en-GB" altLang="de-DE" sz="1000" dirty="0" err="1">
                <a:latin typeface="Calibri" pitchFamily="34" charset="0"/>
                <a:cs typeface="Calibri" pitchFamily="34" charset="0"/>
              </a:rPr>
              <a:t>Römer</a:t>
            </a:r>
            <a:r>
              <a:rPr lang="en-US" altLang="de-DE" sz="1000" dirty="0">
                <a:latin typeface="Calibri" pitchFamily="34" charset="0"/>
                <a:cs typeface="Calibri" pitchFamily="34" charset="0"/>
              </a:rPr>
              <a:t>, Ute</a:t>
            </a:r>
            <a:r>
              <a:rPr lang="en-GB" altLang="de-DE" sz="1000" dirty="0">
                <a:latin typeface="Calibri" pitchFamily="34" charset="0"/>
                <a:cs typeface="Calibri" pitchFamily="34" charset="0"/>
              </a:rPr>
              <a:t>. </a:t>
            </a:r>
            <a:r>
              <a:rPr lang="en-US" altLang="de-DE" sz="1000" dirty="0">
                <a:latin typeface="Calibri" pitchFamily="34" charset="0"/>
                <a:cs typeface="Calibri" pitchFamily="34" charset="0"/>
              </a:rPr>
              <a:t>2008</a:t>
            </a:r>
            <a:r>
              <a:rPr lang="en-GB" altLang="de-DE" sz="1000" dirty="0">
                <a:latin typeface="Calibri" pitchFamily="34" charset="0"/>
                <a:cs typeface="Calibri" pitchFamily="34" charset="0"/>
              </a:rPr>
              <a:t>. </a:t>
            </a:r>
            <a:r>
              <a:rPr lang="en-US" altLang="de-DE" sz="1000" dirty="0">
                <a:latin typeface="Calibri" pitchFamily="34" charset="0"/>
                <a:cs typeface="Calibri" pitchFamily="34" charset="0"/>
              </a:rPr>
              <a:t>7</a:t>
            </a:r>
            <a:r>
              <a:rPr lang="en-GB" altLang="de-DE" sz="1000" dirty="0">
                <a:latin typeface="Calibri" pitchFamily="34" charset="0"/>
                <a:cs typeface="Calibri" pitchFamily="34" charset="0"/>
              </a:rPr>
              <a:t>. Corpora</a:t>
            </a:r>
            <a:r>
              <a:rPr lang="en-US" altLang="de-DE" sz="1000" dirty="0">
                <a:latin typeface="Calibri" pitchFamily="34" charset="0"/>
                <a:cs typeface="Calibri" pitchFamily="34" charset="0"/>
              </a:rPr>
              <a:t> and language teaching</a:t>
            </a:r>
            <a:r>
              <a:rPr lang="en-GB" altLang="de-DE" sz="1000" dirty="0">
                <a:latin typeface="Calibri" pitchFamily="34" charset="0"/>
                <a:cs typeface="Calibri" pitchFamily="34" charset="0"/>
              </a:rPr>
              <a:t>. In: </a:t>
            </a:r>
            <a:r>
              <a:rPr lang="en-GB" altLang="de-DE" sz="1000" dirty="0" err="1">
                <a:latin typeface="Calibri" pitchFamily="34" charset="0"/>
                <a:cs typeface="Calibri" pitchFamily="34" charset="0"/>
              </a:rPr>
              <a:t>Lüdeling</a:t>
            </a:r>
            <a:r>
              <a:rPr lang="en-GB" altLang="de-DE" sz="1000" dirty="0">
                <a:latin typeface="Calibri" pitchFamily="34" charset="0"/>
                <a:cs typeface="Calibri" pitchFamily="34" charset="0"/>
              </a:rPr>
              <a:t>, </a:t>
            </a:r>
            <a:r>
              <a:rPr lang="en-GB" altLang="de-DE" sz="1000" dirty="0" err="1">
                <a:latin typeface="Calibri" pitchFamily="34" charset="0"/>
                <a:cs typeface="Calibri" pitchFamily="34" charset="0"/>
              </a:rPr>
              <a:t>Anke</a:t>
            </a:r>
            <a:r>
              <a:rPr lang="en-GB" altLang="de-DE" sz="1000" dirty="0">
                <a:latin typeface="Calibri" pitchFamily="34" charset="0"/>
                <a:cs typeface="Calibri" pitchFamily="34" charset="0"/>
              </a:rPr>
              <a:t> &amp; </a:t>
            </a:r>
            <a:r>
              <a:rPr lang="en-GB" altLang="de-DE" sz="1000" dirty="0" err="1">
                <a:latin typeface="Calibri" pitchFamily="34" charset="0"/>
                <a:cs typeface="Calibri" pitchFamily="34" charset="0"/>
              </a:rPr>
              <a:t>Merja</a:t>
            </a:r>
            <a:r>
              <a:rPr lang="en-GB" altLang="de-DE" sz="1000" dirty="0">
                <a:latin typeface="Calibri" pitchFamily="34" charset="0"/>
                <a:cs typeface="Calibri" pitchFamily="34" charset="0"/>
              </a:rPr>
              <a:t> </a:t>
            </a:r>
            <a:r>
              <a:rPr lang="en-GB" altLang="de-DE" sz="1000" dirty="0" err="1">
                <a:latin typeface="Calibri" pitchFamily="34" charset="0"/>
                <a:cs typeface="Calibri" pitchFamily="34" charset="0"/>
              </a:rPr>
              <a:t>Kytö</a:t>
            </a:r>
            <a:r>
              <a:rPr lang="en-GB" altLang="de-DE" sz="1000" dirty="0">
                <a:latin typeface="Calibri" pitchFamily="34" charset="0"/>
                <a:cs typeface="Calibri" pitchFamily="34" charset="0"/>
              </a:rPr>
              <a:t> (eds.). </a:t>
            </a:r>
            <a:r>
              <a:rPr lang="en-GB" altLang="de-DE" sz="1000" i="1" dirty="0">
                <a:latin typeface="Calibri" pitchFamily="34" charset="0"/>
                <a:cs typeface="Calibri" pitchFamily="34" charset="0"/>
              </a:rPr>
              <a:t>Corpus</a:t>
            </a:r>
            <a:r>
              <a:rPr lang="en-US" altLang="de-DE" sz="1000" i="1" dirty="0">
                <a:latin typeface="Calibri" pitchFamily="34" charset="0"/>
                <a:cs typeface="Calibri" pitchFamily="34" charset="0"/>
              </a:rPr>
              <a:t> L</a:t>
            </a:r>
            <a:r>
              <a:rPr lang="en-GB" altLang="de-DE" sz="1000" i="1" dirty="0" err="1">
                <a:latin typeface="Calibri" pitchFamily="34" charset="0"/>
                <a:cs typeface="Calibri" pitchFamily="34" charset="0"/>
              </a:rPr>
              <a:t>inguistics</a:t>
            </a:r>
            <a:r>
              <a:rPr lang="en-GB" altLang="de-DE" sz="1000" i="1" dirty="0">
                <a:latin typeface="Calibri" pitchFamily="34" charset="0"/>
                <a:cs typeface="Calibri" pitchFamily="34" charset="0"/>
              </a:rPr>
              <a:t>. An International Handbook</a:t>
            </a:r>
            <a:r>
              <a:rPr lang="en-US" altLang="de-DE" sz="1000" i="1" dirty="0">
                <a:latin typeface="Calibri" pitchFamily="34" charset="0"/>
                <a:cs typeface="Calibri" pitchFamily="34" charset="0"/>
              </a:rPr>
              <a:t> (volume 1)</a:t>
            </a:r>
            <a:r>
              <a:rPr lang="en-GB" altLang="de-DE" sz="1000" dirty="0">
                <a:latin typeface="Calibri" pitchFamily="34" charset="0"/>
                <a:cs typeface="Calibri" pitchFamily="34" charset="0"/>
              </a:rPr>
              <a:t>. </a:t>
            </a:r>
            <a:r>
              <a:rPr lang="en-US" altLang="de-DE" sz="1000" dirty="0">
                <a:latin typeface="Calibri" pitchFamily="34" charset="0"/>
                <a:cs typeface="Calibri" pitchFamily="34" charset="0"/>
              </a:rPr>
              <a:t>[</a:t>
            </a:r>
            <a:r>
              <a:rPr lang="en-US" altLang="de-DE" sz="1000" u="sng" dirty="0">
                <a:latin typeface="Calibri" pitchFamily="34" charset="0"/>
                <a:cs typeface="Calibri" pitchFamily="34" charset="0"/>
                <a:hlinkClick r:id="rId3"/>
              </a:rPr>
              <a:t>HSK series</a:t>
            </a:r>
            <a:r>
              <a:rPr lang="en-US" altLang="de-DE" sz="1000" dirty="0">
                <a:latin typeface="Calibri" pitchFamily="34" charset="0"/>
                <a:cs typeface="Calibri" pitchFamily="34" charset="0"/>
              </a:rPr>
              <a:t>] Berlin: Mouton de </a:t>
            </a:r>
            <a:r>
              <a:rPr lang="en-US" altLang="de-DE" sz="1000" dirty="0" err="1">
                <a:latin typeface="Calibri" pitchFamily="34" charset="0"/>
                <a:cs typeface="Calibri" pitchFamily="34" charset="0"/>
              </a:rPr>
              <a:t>Gruyter</a:t>
            </a:r>
            <a:r>
              <a:rPr lang="en-US" altLang="de-DE" sz="1000" dirty="0">
                <a:latin typeface="Calibri" pitchFamily="34" charset="0"/>
                <a:cs typeface="Calibri" pitchFamily="34" charset="0"/>
              </a:rPr>
              <a:t>. 112-130</a:t>
            </a:r>
            <a:endParaRPr lang="de-DE" altLang="de-DE" sz="1000" dirty="0">
              <a:latin typeface="Calibri" pitchFamily="34" charset="0"/>
              <a:cs typeface="Calibri" pitchFamily="34" charset="0"/>
            </a:endParaRPr>
          </a:p>
          <a:p>
            <a:r>
              <a:rPr lang="en-US" altLang="de-DE" sz="1000" dirty="0" err="1">
                <a:latin typeface="Calibri" pitchFamily="34" charset="0"/>
                <a:cs typeface="Calibri" pitchFamily="34" charset="0"/>
              </a:rPr>
              <a:t>Römer</a:t>
            </a:r>
            <a:r>
              <a:rPr lang="en-US" altLang="de-DE" sz="1000" dirty="0">
                <a:latin typeface="Calibri" pitchFamily="34" charset="0"/>
                <a:cs typeface="Calibri" pitchFamily="34" charset="0"/>
              </a:rPr>
              <a:t>. U. (2006): Pedagogical applications of corpora: some reflections on the current scope and a wish list for future developments. In: </a:t>
            </a:r>
            <a:r>
              <a:rPr lang="en-US" altLang="de-DE" sz="1000" dirty="0" err="1">
                <a:latin typeface="Calibri" pitchFamily="34" charset="0"/>
                <a:cs typeface="Calibri" pitchFamily="34" charset="0"/>
              </a:rPr>
              <a:t>Zeitschrift</a:t>
            </a:r>
            <a:r>
              <a:rPr lang="en-US" altLang="de-DE" sz="1000" dirty="0">
                <a:latin typeface="Calibri" pitchFamily="34" charset="0"/>
                <a:cs typeface="Calibri" pitchFamily="34" charset="0"/>
              </a:rPr>
              <a:t> </a:t>
            </a:r>
            <a:r>
              <a:rPr lang="en-US" altLang="de-DE" sz="1000" dirty="0" err="1">
                <a:latin typeface="Calibri" pitchFamily="34" charset="0"/>
                <a:cs typeface="Calibri" pitchFamily="34" charset="0"/>
              </a:rPr>
              <a:t>für</a:t>
            </a:r>
            <a:r>
              <a:rPr lang="en-US" altLang="de-DE" sz="1000" dirty="0">
                <a:latin typeface="Calibri" pitchFamily="34" charset="0"/>
                <a:cs typeface="Calibri" pitchFamily="34" charset="0"/>
              </a:rPr>
              <a:t> </a:t>
            </a:r>
            <a:r>
              <a:rPr lang="en-US" altLang="de-DE" sz="1000" dirty="0" err="1">
                <a:latin typeface="Calibri" pitchFamily="34" charset="0"/>
                <a:cs typeface="Calibri" pitchFamily="34" charset="0"/>
              </a:rPr>
              <a:t>ANglistik</a:t>
            </a:r>
            <a:r>
              <a:rPr lang="en-US" altLang="de-DE" sz="1000" dirty="0">
                <a:latin typeface="Calibri" pitchFamily="34" charset="0"/>
                <a:cs typeface="Calibri" pitchFamily="34" charset="0"/>
              </a:rPr>
              <a:t> und </a:t>
            </a:r>
            <a:r>
              <a:rPr lang="en-US" altLang="de-DE" sz="1000" dirty="0" err="1">
                <a:latin typeface="Calibri" pitchFamily="34" charset="0"/>
                <a:cs typeface="Calibri" pitchFamily="34" charset="0"/>
              </a:rPr>
              <a:t>Amerikanistik</a:t>
            </a:r>
            <a:r>
              <a:rPr lang="en-US" altLang="de-DE" sz="1000" dirty="0">
                <a:latin typeface="Calibri" pitchFamily="34" charset="0"/>
                <a:cs typeface="Calibri" pitchFamily="34" charset="0"/>
              </a:rPr>
              <a:t> 54 (2) 121-134.</a:t>
            </a:r>
            <a:endParaRPr lang="de-DE" altLang="de-DE" sz="1000" dirty="0">
              <a:latin typeface="Calibri" pitchFamily="34" charset="0"/>
              <a:cs typeface="Calibri" pitchFamily="34" charset="0"/>
            </a:endParaRPr>
          </a:p>
          <a:p>
            <a:r>
              <a:rPr lang="en-US" altLang="de-DE" sz="1000" dirty="0" err="1">
                <a:latin typeface="Calibri" pitchFamily="34" charset="0"/>
                <a:cs typeface="Calibri" pitchFamily="34" charset="0"/>
              </a:rPr>
              <a:t>Römer</a:t>
            </a:r>
            <a:r>
              <a:rPr lang="en-US" altLang="de-DE" sz="1000" dirty="0">
                <a:latin typeface="Calibri" pitchFamily="34" charset="0"/>
                <a:cs typeface="Calibri" pitchFamily="34" charset="0"/>
              </a:rPr>
              <a:t>, U. (2010): Using general and specialized corpora in English language teaching: past, present and future. In: </a:t>
            </a:r>
            <a:r>
              <a:rPr lang="en-US" altLang="de-DE" sz="1000" dirty="0" err="1">
                <a:latin typeface="Calibri" pitchFamily="34" charset="0"/>
                <a:cs typeface="Calibri" pitchFamily="34" charset="0"/>
              </a:rPr>
              <a:t>Campoy-Cubillo</a:t>
            </a:r>
            <a:r>
              <a:rPr lang="en-US" altLang="de-DE" sz="1000" dirty="0">
                <a:latin typeface="Calibri" pitchFamily="34" charset="0"/>
                <a:cs typeface="Calibri" pitchFamily="34" charset="0"/>
              </a:rPr>
              <a:t>, M. et al. (eds.): Corpus-based approaches to English Language Teaching. London: Continuum, 18-38.</a:t>
            </a:r>
            <a:endParaRPr lang="de-DE" altLang="de-DE" sz="1000" dirty="0">
              <a:latin typeface="Calibri" pitchFamily="34" charset="0"/>
              <a:cs typeface="Calibri" pitchFamily="34" charset="0"/>
            </a:endParaRPr>
          </a:p>
          <a:p>
            <a:pPr eaLnBrk="1" hangingPunct="1"/>
            <a:r>
              <a:rPr lang="en-US" altLang="de-DE" sz="1000" dirty="0">
                <a:latin typeface="Calibri" pitchFamily="34" charset="0"/>
                <a:cs typeface="Calibri" pitchFamily="34" charset="0"/>
              </a:rPr>
              <a:t>Saville/</a:t>
            </a:r>
            <a:r>
              <a:rPr lang="en-US" altLang="de-DE" sz="1000" dirty="0" err="1">
                <a:latin typeface="Calibri" pitchFamily="34" charset="0"/>
                <a:cs typeface="Calibri" pitchFamily="34" charset="0"/>
              </a:rPr>
              <a:t>Hawkey</a:t>
            </a:r>
            <a:r>
              <a:rPr lang="en-US" altLang="de-DE" sz="1000" dirty="0">
                <a:latin typeface="Calibri" pitchFamily="34" charset="0"/>
                <a:cs typeface="Calibri" pitchFamily="34" charset="0"/>
              </a:rPr>
              <a:t> 2010</a:t>
            </a:r>
          </a:p>
          <a:p>
            <a:pPr eaLnBrk="1" hangingPunct="1"/>
            <a:r>
              <a:rPr lang="en-US" altLang="de-DE" sz="1000" dirty="0" err="1">
                <a:latin typeface="Calibri" pitchFamily="34" charset="0"/>
                <a:cs typeface="Calibri" pitchFamily="34" charset="0"/>
              </a:rPr>
              <a:t>Tenfjord</a:t>
            </a:r>
            <a:r>
              <a:rPr lang="en-US" altLang="de-DE" sz="1000" dirty="0">
                <a:latin typeface="Calibri" pitchFamily="34" charset="0"/>
                <a:cs typeface="Calibri" pitchFamily="34" charset="0"/>
              </a:rPr>
              <a:t>, K., </a:t>
            </a:r>
            <a:r>
              <a:rPr lang="en-US" altLang="de-DE" sz="1000" dirty="0" err="1">
                <a:latin typeface="Calibri" pitchFamily="34" charset="0"/>
                <a:cs typeface="Calibri" pitchFamily="34" charset="0"/>
              </a:rPr>
              <a:t>Meurer</a:t>
            </a:r>
            <a:r>
              <a:rPr lang="en-US" altLang="de-DE" sz="1000" dirty="0">
                <a:latin typeface="Calibri" pitchFamily="34" charset="0"/>
                <a:cs typeface="Calibri" pitchFamily="34" charset="0"/>
              </a:rPr>
              <a:t>, P. and </a:t>
            </a:r>
            <a:r>
              <a:rPr lang="en-US" altLang="de-DE" sz="1000" dirty="0" err="1">
                <a:latin typeface="Calibri" pitchFamily="34" charset="0"/>
                <a:cs typeface="Calibri" pitchFamily="34" charset="0"/>
              </a:rPr>
              <a:t>Hofland</a:t>
            </a:r>
            <a:r>
              <a:rPr lang="en-US" altLang="de-DE" sz="1000" dirty="0">
                <a:latin typeface="Calibri" pitchFamily="34" charset="0"/>
                <a:cs typeface="Calibri" pitchFamily="34" charset="0"/>
              </a:rPr>
              <a:t>, K. 2006: The ASK-corpus - a language learner corpus of Norwegian as a second language. Proceedings from 5th International Conference of Language Resources and Evaluation (LREC), </a:t>
            </a:r>
            <a:r>
              <a:rPr lang="en-US" altLang="de-DE" sz="1000" dirty="0" err="1">
                <a:latin typeface="Calibri" pitchFamily="34" charset="0"/>
                <a:cs typeface="Calibri" pitchFamily="34" charset="0"/>
              </a:rPr>
              <a:t>Genova</a:t>
            </a:r>
            <a:r>
              <a:rPr lang="en-US" altLang="de-DE" sz="1000" dirty="0">
                <a:latin typeface="Calibri" pitchFamily="34" charset="0"/>
                <a:cs typeface="Calibri" pitchFamily="34" charset="0"/>
              </a:rPr>
              <a:t> 2006. (</a:t>
            </a:r>
            <a:r>
              <a:rPr lang="en-US" altLang="de-DE" sz="1000" u="sng" dirty="0">
                <a:latin typeface="Calibri" pitchFamily="34" charset="0"/>
                <a:cs typeface="Calibri" pitchFamily="34" charset="0"/>
                <a:hlinkClick r:id="rId4"/>
              </a:rPr>
              <a:t>http://hnk.ffzg.hr/bibl/lrec2006/pdf/573_pdf.pdf</a:t>
            </a:r>
            <a:r>
              <a:rPr lang="en-US" altLang="de-DE" sz="1000" dirty="0">
                <a:latin typeface="Calibri" pitchFamily="34" charset="0"/>
                <a:cs typeface="Calibri" pitchFamily="34" charset="0"/>
              </a:rPr>
              <a:t>)</a:t>
            </a:r>
          </a:p>
          <a:p>
            <a:endParaRPr lang="de-DE" dirty="0"/>
          </a:p>
        </p:txBody>
      </p:sp>
      <p:sp>
        <p:nvSpPr>
          <p:cNvPr id="4" name="Foliennummernplatzhalter 3"/>
          <p:cNvSpPr>
            <a:spLocks noGrp="1"/>
          </p:cNvSpPr>
          <p:nvPr>
            <p:ph type="sldNum" sz="quarter" idx="10"/>
          </p:nvPr>
        </p:nvSpPr>
        <p:spPr/>
        <p:txBody>
          <a:bodyPr/>
          <a:lstStyle/>
          <a:p>
            <a:pPr>
              <a:defRPr/>
            </a:pPr>
            <a:endParaRPr lang="en-US" altLang="ja-JP" dirty="0">
              <a:solidFill>
                <a:schemeClr val="tx1"/>
              </a:solidFill>
              <a:latin typeface="Helvetica" pitchFamily="-96" charset="0"/>
            </a:endParaRPr>
          </a:p>
        </p:txBody>
      </p:sp>
    </p:spTree>
    <p:extLst>
      <p:ext uri="{BB962C8B-B14F-4D97-AF65-F5344CB8AC3E}">
        <p14:creationId xmlns:p14="http://schemas.microsoft.com/office/powerpoint/2010/main" val="236945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endParaRPr lang="de-DE" altLang="de-DE" dirty="0" smtClean="0">
              <a:latin typeface="Calibri" pitchFamily="34" charset="0"/>
            </a:endParaRPr>
          </a:p>
        </p:txBody>
      </p:sp>
      <p:sp>
        <p:nvSpPr>
          <p:cNvPr id="43011" name="Inhaltsplatzhalter 2"/>
          <p:cNvSpPr>
            <a:spLocks noGrp="1"/>
          </p:cNvSpPr>
          <p:nvPr>
            <p:ph idx="1"/>
          </p:nvPr>
        </p:nvSpPr>
        <p:spPr/>
        <p:txBody>
          <a:bodyPr/>
          <a:lstStyle/>
          <a:p>
            <a:r>
              <a:rPr lang="en-US" sz="1000" dirty="0" smtClean="0"/>
              <a:t>Wisniewski</a:t>
            </a:r>
            <a:r>
              <a:rPr lang="en-US" sz="1000" dirty="0"/>
              <a:t>, K. (2013): The empirical validity of the CEFR fluency scale: the A2 level description. </a:t>
            </a:r>
            <a:r>
              <a:rPr lang="de-DE" sz="1000" dirty="0"/>
              <a:t>In: </a:t>
            </a:r>
            <a:r>
              <a:rPr lang="de-DE" sz="1000" dirty="0" err="1"/>
              <a:t>Galaczi</a:t>
            </a:r>
            <a:r>
              <a:rPr lang="de-DE" sz="1000" dirty="0"/>
              <a:t>, E.D./Weir, C.J. (</a:t>
            </a:r>
            <a:r>
              <a:rPr lang="de-DE" sz="1000" dirty="0" err="1"/>
              <a:t>eds</a:t>
            </a:r>
            <a:r>
              <a:rPr lang="en-US" sz="1000" dirty="0"/>
              <a:t>.): </a:t>
            </a:r>
            <a:r>
              <a:rPr lang="en-US" sz="1000" i="1" dirty="0"/>
              <a:t>Exploring Language Frameworks:</a:t>
            </a:r>
            <a:r>
              <a:rPr lang="en-GB" sz="1000" i="1" dirty="0"/>
              <a:t> Proceedings of the ALTE Krakow Conference, July 2011</a:t>
            </a:r>
            <a:r>
              <a:rPr lang="en-GB" sz="1000" dirty="0"/>
              <a:t>. </a:t>
            </a:r>
            <a:r>
              <a:rPr lang="en-US" sz="1000" dirty="0"/>
              <a:t>Cambridge: Cambridge University Press, 253-272.- Studies in Language Testing, 36. </a:t>
            </a:r>
            <a:endParaRPr lang="de-DE" sz="1000" dirty="0"/>
          </a:p>
          <a:p>
            <a:r>
              <a:rPr lang="de-DE" sz="1000" dirty="0"/>
              <a:t>Wisniewski, K.: (in </a:t>
            </a:r>
            <a:r>
              <a:rPr lang="de-DE" sz="1000" dirty="0" err="1" smtClean="0"/>
              <a:t>preparation</a:t>
            </a:r>
            <a:r>
              <a:rPr lang="de-DE" sz="1000" dirty="0" smtClean="0"/>
              <a:t>:)) </a:t>
            </a:r>
            <a:r>
              <a:rPr lang="de-DE" sz="1000" i="1" dirty="0" smtClean="0"/>
              <a:t> </a:t>
            </a:r>
            <a:r>
              <a:rPr lang="de-DE" sz="1000" i="1" dirty="0"/>
              <a:t>Die Validität der Skalen des Gemeinsamen europäischen Referenzrahmens für Sprachen. Eine empirische Untersuchung der Flüssigkeits- und Wortschatzskalen des </a:t>
            </a:r>
            <a:r>
              <a:rPr lang="de-DE" sz="1000" i="1" dirty="0" err="1"/>
              <a:t>GeRS</a:t>
            </a:r>
            <a:r>
              <a:rPr lang="de-DE" sz="1000" i="1" dirty="0"/>
              <a:t> am Beispiel des Italienischen und des Deutschen</a:t>
            </a:r>
            <a:r>
              <a:rPr lang="de-DE" sz="1000" dirty="0"/>
              <a:t>. Frankfurt u.a.: Peter Lang. – Language </a:t>
            </a:r>
            <a:r>
              <a:rPr lang="de-DE" sz="1000" dirty="0" err="1"/>
              <a:t>Testing</a:t>
            </a:r>
            <a:r>
              <a:rPr lang="de-DE" sz="1000" dirty="0"/>
              <a:t> </a:t>
            </a:r>
            <a:r>
              <a:rPr lang="de-DE" sz="1000" dirty="0" err="1"/>
              <a:t>and</a:t>
            </a:r>
            <a:r>
              <a:rPr lang="de-DE" sz="1000" dirty="0"/>
              <a:t> Evaluation Series, hrsg. v. </a:t>
            </a:r>
            <a:r>
              <a:rPr lang="de-DE" sz="1000" dirty="0" err="1"/>
              <a:t>Rüdger</a:t>
            </a:r>
            <a:r>
              <a:rPr lang="de-DE" sz="1000" dirty="0"/>
              <a:t> </a:t>
            </a:r>
            <a:r>
              <a:rPr lang="de-DE" sz="1000" dirty="0" err="1"/>
              <a:t>Grotjahn</a:t>
            </a:r>
            <a:r>
              <a:rPr lang="de-DE" sz="1000" dirty="0"/>
              <a:t> und Peter </a:t>
            </a:r>
            <a:r>
              <a:rPr lang="de-DE" sz="1000" dirty="0" err="1"/>
              <a:t>Sigott</a:t>
            </a:r>
            <a:r>
              <a:rPr lang="de-DE" sz="1000" dirty="0"/>
              <a:t>. </a:t>
            </a:r>
          </a:p>
          <a:p>
            <a:pPr eaLnBrk="1" hangingPunct="1"/>
            <a:r>
              <a:rPr lang="de-DE" sz="1000" dirty="0"/>
              <a:t>Wisniewski, K./ Schöne, K./ Nicolas, L. /</a:t>
            </a:r>
            <a:r>
              <a:rPr lang="de-DE" sz="1000" dirty="0" err="1"/>
              <a:t>Vettori</a:t>
            </a:r>
            <a:r>
              <a:rPr lang="de-DE" sz="1000" dirty="0"/>
              <a:t>, C./Boyd, A./Meurers, D./Hana, J./Abel, A. (2013): MERLIN: An online </a:t>
            </a:r>
            <a:r>
              <a:rPr lang="en-US" sz="1000" dirty="0"/>
              <a:t>trilingual learner corpus empirically grounding the CEFR Reference Levels in authentic data. In: </a:t>
            </a:r>
            <a:r>
              <a:rPr lang="en-US" sz="1000" i="1" dirty="0"/>
              <a:t>ICT for Language Learning, Conference Proceedings 2013</a:t>
            </a:r>
            <a:r>
              <a:rPr lang="en-US" sz="1000" dirty="0"/>
              <a:t>. Firenze: </a:t>
            </a:r>
            <a:r>
              <a:rPr lang="en-US" sz="1000" dirty="0" err="1"/>
              <a:t>Libreriauniversitaria</a:t>
            </a:r>
            <a:r>
              <a:rPr lang="en-US" sz="1000" dirty="0"/>
              <a:t>.</a:t>
            </a:r>
          </a:p>
          <a:p>
            <a:pPr eaLnBrk="1" hangingPunct="1"/>
            <a:r>
              <a:rPr lang="en-GB" altLang="de-DE" sz="1000" dirty="0">
                <a:latin typeface="Calibri" pitchFamily="34" charset="0"/>
                <a:cs typeface="Calibri" pitchFamily="34" charset="0"/>
              </a:rPr>
              <a:t>Wray, A./Perkins, M.R. (2000): The functions of formulaic language: an integrated model. In: </a:t>
            </a:r>
            <a:r>
              <a:rPr lang="en-GB" altLang="de-DE" sz="1000" i="1" dirty="0">
                <a:latin typeface="Calibri" pitchFamily="34" charset="0"/>
                <a:cs typeface="Calibri" pitchFamily="34" charset="0"/>
              </a:rPr>
              <a:t>Language &amp; Communication</a:t>
            </a:r>
            <a:r>
              <a:rPr lang="en-GB" altLang="de-DE" sz="1000" dirty="0">
                <a:latin typeface="Calibri" pitchFamily="34" charset="0"/>
                <a:cs typeface="Calibri" pitchFamily="34" charset="0"/>
              </a:rPr>
              <a:t> 20, 1-28.</a:t>
            </a:r>
            <a:endParaRPr lang="de-DE" altLang="de-DE" sz="1000" dirty="0">
              <a:latin typeface="Calibri" pitchFamily="34" charset="0"/>
              <a:cs typeface="Calibri" pitchFamily="34" charset="0"/>
            </a:endParaRPr>
          </a:p>
          <a:p>
            <a:pPr eaLnBrk="1" hangingPunct="1"/>
            <a:endParaRPr lang="de-DE" altLang="de-DE" dirty="0">
              <a:latin typeface="Calibri" pitchFamily="34" charset="0"/>
              <a:cs typeface="Calibri" pitchFamily="34" charset="0"/>
              <a:sym typeface="Wingdings" pitchFamily="2" charset="2"/>
            </a:endParaRPr>
          </a:p>
          <a:p>
            <a:endParaRPr lang="de-DE" altLang="de-DE" dirty="0" smtClean="0">
              <a:latin typeface="Calibri" pitchFamily="34" charset="0"/>
              <a:cs typeface="Calibri" pitchFamily="34" charset="0"/>
            </a:endParaRPr>
          </a:p>
        </p:txBody>
      </p:sp>
      <p:sp>
        <p:nvSpPr>
          <p:cNvPr id="4" name="Foliennummernplatzhalter 3"/>
          <p:cNvSpPr>
            <a:spLocks noGrp="1"/>
          </p:cNvSpPr>
          <p:nvPr>
            <p:ph type="sldNum" sz="quarter" idx="10"/>
          </p:nvPr>
        </p:nvSpPr>
        <p:spPr/>
        <p:txBody>
          <a:bodyPr/>
          <a:lstStyle/>
          <a:p>
            <a:pPr>
              <a:defRPr/>
            </a:pPr>
            <a:r>
              <a:rPr lang="en-US" altLang="ja-JP" dirty="0" smtClean="0"/>
              <a:t> </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e-DE" altLang="de-DE" sz="2800" dirty="0" smtClean="0">
                <a:solidFill>
                  <a:srgbClr val="0070C0"/>
                </a:solidFill>
                <a:latin typeface="Calibri" pitchFamily="34" charset="0"/>
              </a:rPr>
              <a:t>2) MERLIN</a:t>
            </a:r>
          </a:p>
        </p:txBody>
      </p:sp>
      <p:sp>
        <p:nvSpPr>
          <p:cNvPr id="3" name="Inhaltsplatzhalter 2"/>
          <p:cNvSpPr>
            <a:spLocks noGrp="1"/>
          </p:cNvSpPr>
          <p:nvPr>
            <p:ph idx="1"/>
          </p:nvPr>
        </p:nvSpPr>
        <p:spPr/>
        <p:txBody>
          <a:bodyPr/>
          <a:lstStyle/>
          <a:p>
            <a:pPr eaLnBrk="1" hangingPunct="1">
              <a:defRPr/>
            </a:pPr>
            <a:r>
              <a:rPr lang="de-DE" altLang="de-DE" dirty="0" smtClean="0">
                <a:solidFill>
                  <a:schemeClr val="bg2">
                    <a:lumMod val="75000"/>
                  </a:schemeClr>
                </a:solidFill>
                <a:latin typeface="Calibri" pitchFamily="34" charset="0"/>
              </a:rPr>
              <a:t>MERLIN: </a:t>
            </a:r>
            <a:r>
              <a:rPr lang="de-DE" altLang="de-DE" dirty="0">
                <a:solidFill>
                  <a:schemeClr val="bg2">
                    <a:lumMod val="75000"/>
                  </a:schemeClr>
                </a:solidFill>
                <a:latin typeface="Calibri" pitchFamily="34" charset="0"/>
              </a:rPr>
              <a:t>„</a:t>
            </a:r>
            <a:r>
              <a:rPr lang="en-GB" altLang="de-DE" b="1" dirty="0" smtClean="0">
                <a:solidFill>
                  <a:schemeClr val="bg2">
                    <a:lumMod val="75000"/>
                  </a:schemeClr>
                </a:solidFill>
                <a:latin typeface="Calibri" pitchFamily="34" charset="0"/>
              </a:rPr>
              <a:t>M</a:t>
            </a:r>
            <a:r>
              <a:rPr lang="en-GB" altLang="de-DE" dirty="0" smtClean="0">
                <a:solidFill>
                  <a:schemeClr val="bg2">
                    <a:lumMod val="75000"/>
                  </a:schemeClr>
                </a:solidFill>
                <a:latin typeface="Calibri" pitchFamily="34" charset="0"/>
              </a:rPr>
              <a:t>ultilingual Platform for the </a:t>
            </a:r>
            <a:r>
              <a:rPr lang="en-GB" altLang="de-DE" b="1" dirty="0" smtClean="0">
                <a:solidFill>
                  <a:schemeClr val="bg2">
                    <a:lumMod val="75000"/>
                  </a:schemeClr>
                </a:solidFill>
                <a:latin typeface="Calibri" pitchFamily="34" charset="0"/>
              </a:rPr>
              <a:t>E</a:t>
            </a:r>
            <a:r>
              <a:rPr lang="en-GB" altLang="de-DE" dirty="0" smtClean="0">
                <a:solidFill>
                  <a:schemeClr val="bg2">
                    <a:lumMod val="75000"/>
                  </a:schemeClr>
                </a:solidFill>
                <a:latin typeface="Calibri" pitchFamily="34" charset="0"/>
              </a:rPr>
              <a:t>uropean </a:t>
            </a:r>
            <a:r>
              <a:rPr lang="en-GB" altLang="de-DE" b="1" dirty="0" smtClean="0">
                <a:solidFill>
                  <a:schemeClr val="bg2">
                    <a:lumMod val="75000"/>
                  </a:schemeClr>
                </a:solidFill>
                <a:latin typeface="Calibri" pitchFamily="34" charset="0"/>
              </a:rPr>
              <a:t>R</a:t>
            </a:r>
            <a:r>
              <a:rPr lang="en-GB" altLang="de-DE" dirty="0" smtClean="0">
                <a:solidFill>
                  <a:schemeClr val="bg2">
                    <a:lumMod val="75000"/>
                  </a:schemeClr>
                </a:solidFill>
                <a:latin typeface="Calibri" pitchFamily="34" charset="0"/>
              </a:rPr>
              <a:t>eference </a:t>
            </a:r>
            <a:r>
              <a:rPr lang="en-GB" altLang="de-DE" b="1" dirty="0" smtClean="0">
                <a:solidFill>
                  <a:schemeClr val="bg2">
                    <a:lumMod val="75000"/>
                  </a:schemeClr>
                </a:solidFill>
                <a:latin typeface="Calibri" pitchFamily="34" charset="0"/>
              </a:rPr>
              <a:t>L</a:t>
            </a:r>
            <a:r>
              <a:rPr lang="en-GB" altLang="de-DE" dirty="0" smtClean="0">
                <a:solidFill>
                  <a:schemeClr val="bg2">
                    <a:lumMod val="75000"/>
                  </a:schemeClr>
                </a:solidFill>
                <a:latin typeface="Calibri" pitchFamily="34" charset="0"/>
              </a:rPr>
              <a:t>evels: </a:t>
            </a:r>
            <a:r>
              <a:rPr lang="en-GB" altLang="de-DE" b="1" dirty="0" err="1" smtClean="0">
                <a:solidFill>
                  <a:schemeClr val="bg2">
                    <a:lumMod val="75000"/>
                  </a:schemeClr>
                </a:solidFill>
                <a:latin typeface="Calibri" pitchFamily="34" charset="0"/>
              </a:rPr>
              <a:t>In</a:t>
            </a:r>
            <a:r>
              <a:rPr lang="en-GB" altLang="de-DE" dirty="0" err="1" smtClean="0">
                <a:solidFill>
                  <a:schemeClr val="bg2">
                    <a:lumMod val="75000"/>
                  </a:schemeClr>
                </a:solidFill>
                <a:latin typeface="Calibri" pitchFamily="34" charset="0"/>
              </a:rPr>
              <a:t>terlanguage</a:t>
            </a:r>
            <a:r>
              <a:rPr lang="en-GB" altLang="de-DE" dirty="0" smtClean="0">
                <a:solidFill>
                  <a:schemeClr val="bg2">
                    <a:lumMod val="75000"/>
                  </a:schemeClr>
                </a:solidFill>
                <a:latin typeface="Calibri" pitchFamily="34" charset="0"/>
              </a:rPr>
              <a:t> Exploration in Context”: </a:t>
            </a:r>
            <a:r>
              <a:rPr lang="en-US" altLang="de-DE" b="1" dirty="0" smtClean="0">
                <a:solidFill>
                  <a:schemeClr val="bg2">
                    <a:lumMod val="75000"/>
                  </a:schemeClr>
                </a:solidFill>
                <a:latin typeface="Calibri" pitchFamily="34" charset="0"/>
                <a:hlinkClick r:id="rId3"/>
              </a:rPr>
              <a:t>www.merlin-platform.eu</a:t>
            </a:r>
            <a:endParaRPr lang="en-US" altLang="de-DE" b="1" dirty="0" smtClean="0">
              <a:solidFill>
                <a:schemeClr val="bg2">
                  <a:lumMod val="75000"/>
                </a:schemeClr>
              </a:solidFill>
              <a:latin typeface="Calibri" pitchFamily="34" charset="0"/>
            </a:endParaRPr>
          </a:p>
          <a:p>
            <a:pPr marL="0" indent="0" eaLnBrk="1" hangingPunct="1">
              <a:buClr>
                <a:srgbClr val="0070C0"/>
              </a:buClr>
              <a:defRPr/>
            </a:pPr>
            <a:r>
              <a:rPr lang="de-DE" altLang="de-DE" sz="1400" dirty="0" smtClean="0">
                <a:solidFill>
                  <a:schemeClr val="bg2">
                    <a:lumMod val="75000"/>
                  </a:schemeClr>
                </a:solidFill>
                <a:latin typeface="Calibri" pitchFamily="34" charset="0"/>
              </a:rPr>
              <a:t>EU-Projekt(LLP </a:t>
            </a:r>
            <a:r>
              <a:rPr lang="en-GB" altLang="de-DE" sz="1400" i="1" dirty="0" smtClean="0">
                <a:solidFill>
                  <a:schemeClr val="bg2">
                    <a:lumMod val="75000"/>
                  </a:schemeClr>
                </a:solidFill>
                <a:latin typeface="Calibri" pitchFamily="34" charset="0"/>
              </a:rPr>
              <a:t>518989-LLP-1-2011-1-DE-KA2-KA2MP) </a:t>
            </a:r>
          </a:p>
          <a:p>
            <a:pPr marL="0" indent="0" eaLnBrk="1" hangingPunct="1">
              <a:buClr>
                <a:srgbClr val="0070C0"/>
              </a:buClr>
              <a:defRPr/>
            </a:pPr>
            <a:r>
              <a:rPr lang="de-DE" altLang="de-DE" sz="1400" dirty="0" smtClean="0">
                <a:solidFill>
                  <a:schemeClr val="bg2">
                    <a:lumMod val="75000"/>
                  </a:schemeClr>
                </a:solidFill>
                <a:latin typeface="Calibri" pitchFamily="34" charset="0"/>
              </a:rPr>
              <a:t>01/2012 </a:t>
            </a:r>
            <a:r>
              <a:rPr lang="de-DE" altLang="de-DE" sz="1400" dirty="0">
                <a:solidFill>
                  <a:schemeClr val="bg2">
                    <a:lumMod val="75000"/>
                  </a:schemeClr>
                </a:solidFill>
                <a:latin typeface="Calibri" pitchFamily="34" charset="0"/>
              </a:rPr>
              <a:t>– 12/2014</a:t>
            </a:r>
          </a:p>
          <a:p>
            <a:pPr eaLnBrk="1" hangingPunct="1">
              <a:defRPr/>
            </a:pPr>
            <a:r>
              <a:rPr lang="de-DE" sz="1400" dirty="0" smtClean="0">
                <a:solidFill>
                  <a:schemeClr val="bg2">
                    <a:lumMod val="75000"/>
                  </a:schemeClr>
                </a:solidFill>
              </a:rPr>
              <a:t>Partner: </a:t>
            </a:r>
            <a:r>
              <a:rPr lang="de-DE" altLang="de-DE" sz="1400" dirty="0">
                <a:solidFill>
                  <a:schemeClr val="bg2">
                    <a:lumMod val="75000"/>
                  </a:schemeClr>
                </a:solidFill>
              </a:rPr>
              <a:t>Technische Universität Dresden (DE) (Lead Partner), European Academy </a:t>
            </a:r>
            <a:r>
              <a:rPr lang="de-DE" altLang="de-DE" sz="1400" dirty="0" err="1">
                <a:solidFill>
                  <a:schemeClr val="bg2">
                    <a:lumMod val="75000"/>
                  </a:schemeClr>
                </a:solidFill>
              </a:rPr>
              <a:t>Bolzano</a:t>
            </a:r>
            <a:r>
              <a:rPr lang="de-DE" altLang="de-DE" sz="1400" dirty="0">
                <a:solidFill>
                  <a:schemeClr val="bg2">
                    <a:lumMod val="75000"/>
                  </a:schemeClr>
                </a:solidFill>
              </a:rPr>
              <a:t> (IT), Charles University (CZ), </a:t>
            </a:r>
            <a:r>
              <a:rPr lang="de-DE" altLang="de-DE" sz="1400" dirty="0" err="1">
                <a:solidFill>
                  <a:schemeClr val="bg2">
                    <a:lumMod val="75000"/>
                  </a:schemeClr>
                </a:solidFill>
              </a:rPr>
              <a:t>telc</a:t>
            </a:r>
            <a:r>
              <a:rPr lang="de-DE" altLang="de-DE" sz="1400" dirty="0">
                <a:solidFill>
                  <a:schemeClr val="bg2">
                    <a:lumMod val="75000"/>
                  </a:schemeClr>
                </a:solidFill>
              </a:rPr>
              <a:t> GmbH (DE), Berufsförderungsinstitut Oberösterreich (AT), Eberhard-Karls-Universität Tübingen (DE), European Center </a:t>
            </a:r>
            <a:r>
              <a:rPr lang="de-DE" altLang="de-DE" sz="1400" dirty="0" err="1">
                <a:solidFill>
                  <a:schemeClr val="bg2">
                    <a:lumMod val="75000"/>
                  </a:schemeClr>
                </a:solidFill>
              </a:rPr>
              <a:t>of</a:t>
            </a:r>
            <a:r>
              <a:rPr lang="de-DE" altLang="de-DE" sz="1400" dirty="0">
                <a:solidFill>
                  <a:schemeClr val="bg2">
                    <a:lumMod val="75000"/>
                  </a:schemeClr>
                </a:solidFill>
              </a:rPr>
              <a:t> Modern </a:t>
            </a:r>
            <a:r>
              <a:rPr lang="de-DE" altLang="de-DE" sz="1400" dirty="0" err="1">
                <a:solidFill>
                  <a:schemeClr val="bg2">
                    <a:lumMod val="75000"/>
                  </a:schemeClr>
                </a:solidFill>
              </a:rPr>
              <a:t>Languages</a:t>
            </a:r>
            <a:r>
              <a:rPr lang="de-DE" altLang="de-DE" sz="1400" dirty="0">
                <a:solidFill>
                  <a:schemeClr val="bg2">
                    <a:lumMod val="75000"/>
                  </a:schemeClr>
                </a:solidFill>
              </a:rPr>
              <a:t>  - Council </a:t>
            </a:r>
            <a:r>
              <a:rPr lang="de-DE" altLang="de-DE" sz="1400" dirty="0" err="1">
                <a:solidFill>
                  <a:schemeClr val="bg2">
                    <a:lumMod val="75000"/>
                  </a:schemeClr>
                </a:solidFill>
              </a:rPr>
              <a:t>of</a:t>
            </a:r>
            <a:r>
              <a:rPr lang="de-DE" altLang="de-DE" sz="1400" dirty="0">
                <a:solidFill>
                  <a:schemeClr val="bg2">
                    <a:lumMod val="75000"/>
                  </a:schemeClr>
                </a:solidFill>
              </a:rPr>
              <a:t> Europe (AT) </a:t>
            </a:r>
            <a:r>
              <a:rPr lang="de-DE" altLang="de-DE" sz="1400" dirty="0" smtClean="0">
                <a:solidFill>
                  <a:schemeClr val="bg2">
                    <a:lumMod val="75000"/>
                  </a:schemeClr>
                </a:solidFill>
              </a:rPr>
              <a:t>(Assoziierter Partner)</a:t>
            </a:r>
            <a:endParaRPr lang="de-DE" sz="1400" dirty="0">
              <a:solidFill>
                <a:schemeClr val="bg2">
                  <a:lumMod val="75000"/>
                </a:schemeClr>
              </a:solidFill>
            </a:endParaRPr>
          </a:p>
          <a:p>
            <a:pPr eaLnBrk="1" hangingPunct="1">
              <a:defRPr/>
            </a:pPr>
            <a:r>
              <a:rPr lang="de-DE" b="1" dirty="0" smtClean="0">
                <a:solidFill>
                  <a:schemeClr val="bg2">
                    <a:lumMod val="75000"/>
                  </a:schemeClr>
                </a:solidFill>
              </a:rPr>
              <a:t>Ziele</a:t>
            </a:r>
            <a:r>
              <a:rPr lang="de-DE" dirty="0" smtClean="0">
                <a:solidFill>
                  <a:schemeClr val="bg2">
                    <a:lumMod val="75000"/>
                  </a:schemeClr>
                </a:solidFill>
              </a:rPr>
              <a:t>: </a:t>
            </a:r>
          </a:p>
          <a:p>
            <a:pPr marL="285750" indent="-285750" eaLnBrk="1" hangingPunct="1">
              <a:buClr>
                <a:srgbClr val="0070C0"/>
              </a:buClr>
              <a:buFont typeface="Arial" panose="020B0604020202020204" pitchFamily="34" charset="0"/>
              <a:buChar char="•"/>
              <a:defRPr/>
            </a:pPr>
            <a:r>
              <a:rPr lang="en-US" altLang="de-DE" dirty="0" err="1" smtClean="0">
                <a:solidFill>
                  <a:schemeClr val="bg2">
                    <a:lumMod val="75000"/>
                  </a:schemeClr>
                </a:solidFill>
                <a:latin typeface="Calibri" pitchFamily="34" charset="0"/>
              </a:rPr>
              <a:t>Frei</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verfügbare</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Onlineplattform</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zur</a:t>
            </a:r>
            <a:r>
              <a:rPr lang="en-US" altLang="de-DE" dirty="0" smtClean="0">
                <a:solidFill>
                  <a:schemeClr val="bg2">
                    <a:lumMod val="75000"/>
                  </a:schemeClr>
                </a:solidFill>
                <a:latin typeface="Calibri" pitchFamily="34" charset="0"/>
              </a:rPr>
              <a:t> </a:t>
            </a:r>
            <a:r>
              <a:rPr lang="en-US" altLang="de-DE" b="1" dirty="0" err="1" smtClean="0">
                <a:solidFill>
                  <a:schemeClr val="bg2">
                    <a:lumMod val="75000"/>
                  </a:schemeClr>
                </a:solidFill>
                <a:latin typeface="Calibri" pitchFamily="34" charset="0"/>
              </a:rPr>
              <a:t>Veranschaulichung</a:t>
            </a:r>
            <a:r>
              <a:rPr lang="en-US" altLang="de-DE" dirty="0" smtClean="0">
                <a:solidFill>
                  <a:schemeClr val="bg2">
                    <a:lumMod val="75000"/>
                  </a:schemeClr>
                </a:solidFill>
                <a:latin typeface="Calibri" pitchFamily="34" charset="0"/>
              </a:rPr>
              <a:t> der </a:t>
            </a:r>
            <a:r>
              <a:rPr lang="en-US" altLang="de-DE" dirty="0" err="1" smtClean="0">
                <a:solidFill>
                  <a:schemeClr val="bg2">
                    <a:lumMod val="75000"/>
                  </a:schemeClr>
                </a:solidFill>
                <a:latin typeface="Calibri" pitchFamily="34" charset="0"/>
              </a:rPr>
              <a:t>GeRS-Niveaus</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für</a:t>
            </a:r>
            <a:r>
              <a:rPr lang="en-US" altLang="de-DE" dirty="0" smtClean="0">
                <a:solidFill>
                  <a:schemeClr val="bg2">
                    <a:lumMod val="75000"/>
                  </a:schemeClr>
                </a:solidFill>
                <a:latin typeface="Calibri" pitchFamily="34" charset="0"/>
              </a:rPr>
              <a:t> </a:t>
            </a:r>
            <a:r>
              <a:rPr lang="en-US" altLang="de-DE" b="1" dirty="0" smtClean="0">
                <a:solidFill>
                  <a:schemeClr val="bg2">
                    <a:lumMod val="75000"/>
                  </a:schemeClr>
                </a:solidFill>
                <a:latin typeface="Calibri" pitchFamily="34" charset="0"/>
              </a:rPr>
              <a:t>Deutsch</a:t>
            </a:r>
            <a:r>
              <a:rPr lang="en-US" altLang="de-DE" dirty="0" smtClean="0">
                <a:solidFill>
                  <a:schemeClr val="bg2">
                    <a:lumMod val="75000"/>
                  </a:schemeClr>
                </a:solidFill>
                <a:latin typeface="Calibri" pitchFamily="34" charset="0"/>
              </a:rPr>
              <a:t>, </a:t>
            </a:r>
            <a:r>
              <a:rPr lang="en-US" altLang="de-DE" b="1" dirty="0" err="1" smtClean="0">
                <a:solidFill>
                  <a:schemeClr val="bg2">
                    <a:lumMod val="75000"/>
                  </a:schemeClr>
                </a:solidFill>
                <a:latin typeface="Calibri" pitchFamily="34" charset="0"/>
              </a:rPr>
              <a:t>Italienisch</a:t>
            </a:r>
            <a:r>
              <a:rPr lang="en-US" altLang="de-DE" dirty="0" smtClean="0">
                <a:solidFill>
                  <a:schemeClr val="bg2">
                    <a:lumMod val="75000"/>
                  </a:schemeClr>
                </a:solidFill>
                <a:latin typeface="Calibri" pitchFamily="34" charset="0"/>
              </a:rPr>
              <a:t> und </a:t>
            </a:r>
            <a:r>
              <a:rPr lang="en-US" altLang="de-DE" b="1" dirty="0" err="1" smtClean="0">
                <a:solidFill>
                  <a:schemeClr val="bg2">
                    <a:lumMod val="75000"/>
                  </a:schemeClr>
                </a:solidFill>
                <a:latin typeface="Calibri" pitchFamily="34" charset="0"/>
              </a:rPr>
              <a:t>Tschechisch</a:t>
            </a:r>
            <a:r>
              <a:rPr lang="en-US" altLang="de-DE" b="1" dirty="0" smtClean="0">
                <a:solidFill>
                  <a:schemeClr val="bg2">
                    <a:lumMod val="75000"/>
                  </a:schemeClr>
                </a:solidFill>
                <a:latin typeface="Calibri" pitchFamily="34" charset="0"/>
              </a:rPr>
              <a:t>  </a:t>
            </a:r>
          </a:p>
          <a:p>
            <a:pPr marL="285750" indent="-285750" eaLnBrk="1" hangingPunct="1">
              <a:buClr>
                <a:srgbClr val="0070C0"/>
              </a:buClr>
              <a:buFont typeface="Arial" panose="020B0604020202020204" pitchFamily="34" charset="0"/>
              <a:buChar char="•"/>
              <a:defRPr/>
            </a:pPr>
            <a:r>
              <a:rPr lang="en-US" altLang="de-DE" dirty="0" err="1" smtClean="0">
                <a:solidFill>
                  <a:schemeClr val="bg2">
                    <a:lumMod val="75000"/>
                  </a:schemeClr>
                </a:solidFill>
                <a:latin typeface="Calibri" pitchFamily="34" charset="0"/>
              </a:rPr>
              <a:t>Beitrag</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zur</a:t>
            </a:r>
            <a:r>
              <a:rPr lang="en-US" altLang="de-DE" dirty="0" smtClean="0">
                <a:solidFill>
                  <a:schemeClr val="bg2">
                    <a:lumMod val="75000"/>
                  </a:schemeClr>
                </a:solidFill>
                <a:latin typeface="Calibri" pitchFamily="34" charset="0"/>
              </a:rPr>
              <a:t> </a:t>
            </a:r>
            <a:r>
              <a:rPr lang="en-US" altLang="de-DE" b="1" dirty="0" err="1" smtClean="0">
                <a:solidFill>
                  <a:schemeClr val="bg2">
                    <a:lumMod val="75000"/>
                  </a:schemeClr>
                </a:solidFill>
                <a:latin typeface="Calibri" pitchFamily="34" charset="0"/>
              </a:rPr>
              <a:t>Validierung</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ausgewählter</a:t>
            </a:r>
            <a:r>
              <a:rPr lang="en-US" altLang="de-DE" dirty="0" smtClean="0">
                <a:solidFill>
                  <a:schemeClr val="bg2">
                    <a:lumMod val="75000"/>
                  </a:schemeClr>
                </a:solidFill>
                <a:latin typeface="Calibri" pitchFamily="34" charset="0"/>
              </a:rPr>
              <a:t> </a:t>
            </a:r>
            <a:r>
              <a:rPr lang="en-US" altLang="de-DE" dirty="0" err="1" smtClean="0">
                <a:solidFill>
                  <a:schemeClr val="bg2">
                    <a:lumMod val="75000"/>
                  </a:schemeClr>
                </a:solidFill>
                <a:latin typeface="Calibri" pitchFamily="34" charset="0"/>
              </a:rPr>
              <a:t>GeRS-Skalen</a:t>
            </a:r>
            <a:r>
              <a:rPr lang="en-US" altLang="de-DE" dirty="0" smtClean="0">
                <a:solidFill>
                  <a:schemeClr val="bg2">
                    <a:lumMod val="75000"/>
                  </a:schemeClr>
                </a:solidFill>
                <a:latin typeface="Calibri" pitchFamily="34" charset="0"/>
              </a:rPr>
              <a:t>  </a:t>
            </a:r>
            <a:endParaRPr lang="en-US" altLang="de-DE" dirty="0">
              <a:solidFill>
                <a:schemeClr val="bg2">
                  <a:lumMod val="75000"/>
                </a:schemeClr>
              </a:solidFill>
              <a:latin typeface="Calibri" pitchFamily="34" charset="0"/>
            </a:endParaRPr>
          </a:p>
          <a:p>
            <a:pPr eaLnBrk="1" hangingPunct="1">
              <a:defRPr/>
            </a:pPr>
            <a:endParaRPr lang="de-DE" sz="1600" dirty="0" smtClean="0"/>
          </a:p>
          <a:p>
            <a:pPr eaLnBrk="1" hangingPunct="1">
              <a:defRPr/>
            </a:pPr>
            <a:r>
              <a:rPr lang="de-DE" sz="1600" dirty="0" smtClean="0"/>
              <a:t>(cf. Wisniewski et al. 2013)</a:t>
            </a:r>
            <a:endParaRPr lang="de-DE" sz="1600" dirty="0"/>
          </a:p>
        </p:txBody>
      </p:sp>
      <p:sp>
        <p:nvSpPr>
          <p:cNvPr id="5" name="Foliennummernplatzhalter 3"/>
          <p:cNvSpPr txBox="1">
            <a:spLocks/>
          </p:cNvSpPr>
          <p:nvPr/>
        </p:nvSpPr>
        <p:spPr bwMode="auto">
          <a:xfrm>
            <a:off x="8376659" y="64770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algn="r" rtl="0" eaLnBrk="1" fontAlgn="base" hangingPunct="1">
              <a:spcBef>
                <a:spcPct val="0"/>
              </a:spcBef>
              <a:spcAft>
                <a:spcPct val="0"/>
              </a:spcAft>
              <a:defRPr kumimoji="1" sz="1400" kern="1200">
                <a:solidFill>
                  <a:schemeClr val="bg2">
                    <a:lumMod val="60000"/>
                    <a:lumOff val="40000"/>
                  </a:schemeClr>
                </a:solidFill>
                <a:latin typeface="Trebuchet MS" pitchFamily="-96" charset="0"/>
                <a:ea typeface="+mn-ea"/>
                <a:cs typeface="+mn-cs"/>
              </a:defRPr>
            </a:lvl1pPr>
            <a:lvl2pPr marL="4572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5pPr>
            <a:lvl6pPr marL="22860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6pPr>
            <a:lvl7pPr marL="27432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7pPr>
            <a:lvl8pPr marL="32004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8pPr>
            <a:lvl9pPr marL="36576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9pPr>
          </a:lstStyle>
          <a:p>
            <a:pPr>
              <a:defRPr/>
            </a:pPr>
            <a:r>
              <a:rPr lang="en-US" altLang="ja-JP" dirty="0" smtClean="0"/>
              <a:t>2/15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de-DE" altLang="de-DE" dirty="0">
                <a:solidFill>
                  <a:srgbClr val="0070C0"/>
                </a:solidFill>
                <a:latin typeface="Calibri" pitchFamily="34" charset="0"/>
              </a:rPr>
              <a:t>2</a:t>
            </a:r>
            <a:r>
              <a:rPr lang="de-DE" altLang="de-DE" dirty="0" smtClean="0">
                <a:solidFill>
                  <a:srgbClr val="0070C0"/>
                </a:solidFill>
                <a:latin typeface="Calibri" pitchFamily="34" charset="0"/>
              </a:rPr>
              <a:t>) MERLIN: Daten &amp; Datenaufbereitung </a:t>
            </a:r>
            <a:endParaRPr lang="en-US" altLang="de-DE" dirty="0" smtClean="0">
              <a:latin typeface="Calibri" pitchFamily="34" charset="0"/>
            </a:endParaRPr>
          </a:p>
        </p:txBody>
      </p:sp>
      <p:sp>
        <p:nvSpPr>
          <p:cNvPr id="3" name="Content Placeholder 2"/>
          <p:cNvSpPr>
            <a:spLocks noGrp="1"/>
          </p:cNvSpPr>
          <p:nvPr>
            <p:ph idx="1"/>
          </p:nvPr>
        </p:nvSpPr>
        <p:spPr/>
        <p:txBody>
          <a:bodyPr/>
          <a:lstStyle/>
          <a:p>
            <a:pPr marL="285750" indent="-285750" eaLnBrk="1" hangingPunct="1">
              <a:buClr>
                <a:srgbClr val="0070C0"/>
              </a:buClr>
              <a:buFont typeface="Arial" panose="020B0604020202020204" pitchFamily="34" charset="0"/>
              <a:buChar char="•"/>
              <a:defRPr/>
            </a:pPr>
            <a:r>
              <a:rPr lang="de-DE" sz="1600" dirty="0" smtClean="0">
                <a:latin typeface="Calibri" pitchFamily="34" charset="0"/>
              </a:rPr>
              <a:t>Schriftliche Texte aus standardisierten Sprachtests (</a:t>
            </a:r>
            <a:r>
              <a:rPr lang="de-DE" sz="1600" dirty="0" err="1" smtClean="0">
                <a:latin typeface="Calibri" pitchFamily="34" charset="0"/>
              </a:rPr>
              <a:t>telc</a:t>
            </a:r>
            <a:r>
              <a:rPr lang="de-DE" sz="1600" dirty="0" smtClean="0">
                <a:latin typeface="Calibri" pitchFamily="34" charset="0"/>
              </a:rPr>
              <a:t>, UJOP) mit strikten Qualitätskontrollen (ALTE-auditiert)  </a:t>
            </a:r>
            <a:endParaRPr lang="de-DE" sz="1600" dirty="0">
              <a:latin typeface="Calibri" pitchFamily="34" charset="0"/>
            </a:endParaRPr>
          </a:p>
          <a:p>
            <a:pPr marL="285750" indent="-285750" eaLnBrk="1" hangingPunct="1">
              <a:buClr>
                <a:srgbClr val="0070C0"/>
              </a:buClr>
              <a:buFont typeface="Arial" panose="020B0604020202020204" pitchFamily="34" charset="0"/>
              <a:buChar char="•"/>
              <a:defRPr/>
            </a:pPr>
            <a:r>
              <a:rPr lang="en-US" sz="1600" dirty="0">
                <a:latin typeface="Calibri" pitchFamily="34" charset="0"/>
              </a:rPr>
              <a:t>~</a:t>
            </a:r>
            <a:r>
              <a:rPr lang="en-US" sz="1600" dirty="0" smtClean="0">
                <a:latin typeface="Calibri" pitchFamily="34" charset="0"/>
              </a:rPr>
              <a:t>200 </a:t>
            </a:r>
            <a:r>
              <a:rPr lang="en-US" sz="1600" dirty="0" err="1" smtClean="0">
                <a:latin typeface="Calibri" pitchFamily="34" charset="0"/>
              </a:rPr>
              <a:t>Texte</a:t>
            </a:r>
            <a:r>
              <a:rPr lang="en-US" sz="1600" dirty="0" smtClean="0">
                <a:latin typeface="Calibri" pitchFamily="34" charset="0"/>
              </a:rPr>
              <a:t> pro </a:t>
            </a:r>
            <a:r>
              <a:rPr lang="en-US" sz="1600" dirty="0" err="1" smtClean="0">
                <a:latin typeface="Calibri" pitchFamily="34" charset="0"/>
              </a:rPr>
              <a:t>verfügbarem</a:t>
            </a:r>
            <a:r>
              <a:rPr lang="en-US" sz="1600" dirty="0" smtClean="0">
                <a:latin typeface="Calibri" pitchFamily="34" charset="0"/>
              </a:rPr>
              <a:t> </a:t>
            </a:r>
            <a:r>
              <a:rPr lang="en-US" sz="1600" dirty="0" err="1" smtClean="0">
                <a:latin typeface="Calibri" pitchFamily="34" charset="0"/>
              </a:rPr>
              <a:t>Sprachtest-Niveau</a:t>
            </a:r>
            <a:r>
              <a:rPr lang="en-US" sz="1600" dirty="0" smtClean="0">
                <a:latin typeface="Calibri" pitchFamily="34" charset="0"/>
              </a:rPr>
              <a:t> (N=2288)</a:t>
            </a:r>
            <a:endParaRPr lang="de-DE" sz="1600" dirty="0" smtClean="0">
              <a:latin typeface="Calibri" pitchFamily="34" charset="0"/>
            </a:endParaRPr>
          </a:p>
          <a:p>
            <a:pPr marL="285750" indent="-285750" eaLnBrk="1" hangingPunct="1">
              <a:buClr>
                <a:srgbClr val="0070C0"/>
              </a:buClr>
              <a:buFont typeface="Arial" panose="020B0604020202020204" pitchFamily="34" charset="0"/>
              <a:buChar char="•"/>
              <a:defRPr/>
            </a:pPr>
            <a:r>
              <a:rPr lang="de-DE" sz="1600" dirty="0" smtClean="0">
                <a:latin typeface="Calibri" pitchFamily="34" charset="0"/>
              </a:rPr>
              <a:t>Metadaten (Muttersprache, Alter, Geschlecht)</a:t>
            </a:r>
          </a:p>
          <a:p>
            <a:pPr marL="285750" indent="-285750" eaLnBrk="1" hangingPunct="1">
              <a:buClr>
                <a:srgbClr val="0070C0"/>
              </a:buClr>
              <a:buFont typeface="Arial" panose="020B0604020202020204" pitchFamily="34" charset="0"/>
              <a:buChar char="•"/>
              <a:defRPr/>
            </a:pPr>
            <a:r>
              <a:rPr lang="de-DE" sz="1600" dirty="0" smtClean="0">
                <a:latin typeface="Calibri" pitchFamily="34" charset="0"/>
              </a:rPr>
              <a:t>~280.000  Tokens</a:t>
            </a:r>
          </a:p>
          <a:p>
            <a:pPr marL="285750" indent="-285750" eaLnBrk="1" hangingPunct="1">
              <a:buClr>
                <a:srgbClr val="0070C0"/>
              </a:buClr>
              <a:buFont typeface="Arial" panose="020B0604020202020204" pitchFamily="34" charset="0"/>
              <a:buChar char="•"/>
              <a:defRPr/>
            </a:pPr>
            <a:r>
              <a:rPr lang="de-DE" sz="1600" dirty="0" err="1">
                <a:latin typeface="Calibri" pitchFamily="34" charset="0"/>
              </a:rPr>
              <a:t>Bewertertraining</a:t>
            </a:r>
            <a:r>
              <a:rPr lang="de-DE" sz="1600" dirty="0">
                <a:latin typeface="Calibri" pitchFamily="34" charset="0"/>
              </a:rPr>
              <a:t>, Nachbewertungen mit </a:t>
            </a:r>
            <a:r>
              <a:rPr lang="de-DE" sz="1600" dirty="0" err="1">
                <a:latin typeface="Calibri" pitchFamily="34" charset="0"/>
              </a:rPr>
              <a:t>GeRS</a:t>
            </a:r>
            <a:r>
              <a:rPr lang="de-DE" sz="1600" dirty="0">
                <a:latin typeface="Calibri" pitchFamily="34" charset="0"/>
              </a:rPr>
              <a:t>-bezogenen Rastern (vgl. Tab. 3, </a:t>
            </a:r>
            <a:r>
              <a:rPr lang="de-DE" sz="1600" dirty="0" err="1">
                <a:latin typeface="Calibri" pitchFamily="34" charset="0"/>
              </a:rPr>
              <a:t>GeRS</a:t>
            </a:r>
            <a:r>
              <a:rPr lang="de-DE" sz="1600" dirty="0">
                <a:latin typeface="Calibri" pitchFamily="34" charset="0"/>
              </a:rPr>
              <a:t>); Reliabilitätskontrollen streng, z.B.  10% doppelt bewertet</a:t>
            </a:r>
            <a:r>
              <a:rPr lang="de-DE" sz="1600" dirty="0">
                <a:latin typeface="Calibri" pitchFamily="34" charset="0"/>
                <a:sym typeface="Wingdings" panose="05000000000000000000" pitchFamily="2" charset="2"/>
              </a:rPr>
              <a:t>et, Multi-Facetten Rasch-Analyse &amp; CTT  </a:t>
            </a:r>
            <a:endParaRPr lang="de-DE" sz="1600" dirty="0">
              <a:latin typeface="Calibri" pitchFamily="34" charset="0"/>
            </a:endParaRPr>
          </a:p>
          <a:p>
            <a:pPr marL="285750" indent="-285750" eaLnBrk="1" hangingPunct="1">
              <a:buClr>
                <a:srgbClr val="0070C0"/>
              </a:buClr>
              <a:buFont typeface="Arial" panose="020B0604020202020204" pitchFamily="34" charset="0"/>
              <a:buChar char="•"/>
              <a:defRPr/>
            </a:pPr>
            <a:endParaRPr lang="de-DE" sz="1600" dirty="0" smtClean="0">
              <a:latin typeface="Calibri" pitchFamily="34" charset="0"/>
            </a:endParaRPr>
          </a:p>
          <a:p>
            <a:pPr marL="0" indent="0" eaLnBrk="1" hangingPunct="1">
              <a:buClr>
                <a:srgbClr val="0070C0"/>
              </a:buClr>
              <a:defRPr/>
            </a:pPr>
            <a:endParaRPr lang="de-DE" b="1" dirty="0" smtClean="0">
              <a:solidFill>
                <a:srgbClr val="0070C0"/>
              </a:solidFill>
              <a:latin typeface="Calibri" pitchFamily="34" charset="0"/>
            </a:endParaRPr>
          </a:p>
          <a:p>
            <a:pPr marL="0" indent="0" eaLnBrk="1" hangingPunct="1">
              <a:buClr>
                <a:srgbClr val="0070C0"/>
              </a:buClr>
              <a:defRPr/>
            </a:pPr>
            <a:endParaRPr lang="en-US" altLang="de-DE" dirty="0">
              <a:latin typeface="Calibri" pitchFamily="34" charset="0"/>
            </a:endParaRPr>
          </a:p>
          <a:p>
            <a:pPr marL="285750" indent="-285750" eaLnBrk="1" hangingPunct="1">
              <a:buClr>
                <a:srgbClr val="0070C0"/>
              </a:buClr>
              <a:buFont typeface="Arial" panose="020B0604020202020204" pitchFamily="34" charset="0"/>
              <a:buChar char="•"/>
              <a:defRPr/>
            </a:pPr>
            <a:endParaRPr lang="en-US" altLang="de-DE" dirty="0" smtClean="0">
              <a:latin typeface="Calibri" pitchFamily="34" charset="0"/>
            </a:endParaRPr>
          </a:p>
          <a:p>
            <a:pPr marL="0" lvl="1" indent="0" eaLnBrk="1" hangingPunct="1">
              <a:lnSpc>
                <a:spcPct val="110000"/>
              </a:lnSpc>
              <a:buClr>
                <a:srgbClr val="0070C0"/>
              </a:buClr>
              <a:buFontTx/>
              <a:buNone/>
              <a:defRPr/>
            </a:pPr>
            <a:endParaRPr lang="de-DE" altLang="de-DE" dirty="0">
              <a:solidFill>
                <a:srgbClr val="000000"/>
              </a:solidFill>
              <a:latin typeface="Calibri" pitchFamily="34" charset="0"/>
              <a:sym typeface="Wingdings" pitchFamily="2" charset="2"/>
            </a:endParaRPr>
          </a:p>
          <a:p>
            <a:pPr marL="0" indent="0" eaLnBrk="1" hangingPunct="1">
              <a:buClr>
                <a:srgbClr val="0070C0"/>
              </a:buClr>
              <a:defRPr/>
            </a:pPr>
            <a:endParaRPr lang="de-DE" dirty="0">
              <a:solidFill>
                <a:srgbClr val="000000"/>
              </a:solidFill>
            </a:endParaRPr>
          </a:p>
          <a:p>
            <a:pPr marL="0" indent="0" eaLnBrk="1" hangingPunct="1">
              <a:buClr>
                <a:srgbClr val="0070C0"/>
              </a:buClr>
              <a:defRPr/>
            </a:pPr>
            <a:endParaRPr lang="de-DE" dirty="0">
              <a:solidFill>
                <a:srgbClr val="000000"/>
              </a:solidFill>
            </a:endParaRPr>
          </a:p>
        </p:txBody>
      </p:sp>
      <p:sp>
        <p:nvSpPr>
          <p:cNvPr id="6" name="Foliennummernplatzhalter 3"/>
          <p:cNvSpPr txBox="1">
            <a:spLocks/>
          </p:cNvSpPr>
          <p:nvPr/>
        </p:nvSpPr>
        <p:spPr bwMode="auto">
          <a:xfrm>
            <a:off x="8382000" y="6463166"/>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algn="r" rtl="0" eaLnBrk="1" fontAlgn="base" hangingPunct="1">
              <a:spcBef>
                <a:spcPct val="0"/>
              </a:spcBef>
              <a:spcAft>
                <a:spcPct val="0"/>
              </a:spcAft>
              <a:defRPr kumimoji="1" sz="1400" kern="1200">
                <a:solidFill>
                  <a:schemeClr val="bg2">
                    <a:lumMod val="60000"/>
                    <a:lumOff val="40000"/>
                  </a:schemeClr>
                </a:solidFill>
                <a:latin typeface="Trebuchet MS" pitchFamily="-96" charset="0"/>
                <a:ea typeface="+mn-ea"/>
                <a:cs typeface="+mn-cs"/>
              </a:defRPr>
            </a:lvl1pPr>
            <a:lvl2pPr marL="4572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5pPr>
            <a:lvl6pPr marL="22860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6pPr>
            <a:lvl7pPr marL="27432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7pPr>
            <a:lvl8pPr marL="32004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8pPr>
            <a:lvl9pPr marL="36576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9pPr>
          </a:lstStyle>
          <a:p>
            <a:pPr>
              <a:defRPr/>
            </a:pPr>
            <a:r>
              <a:rPr lang="en-US" altLang="ja-JP" dirty="0" smtClean="0"/>
              <a:t>3/15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e-DE" altLang="de-DE" dirty="0">
                <a:solidFill>
                  <a:srgbClr val="0070C0"/>
                </a:solidFill>
                <a:latin typeface="Calibri" pitchFamily="34" charset="0"/>
              </a:rPr>
              <a:t>2</a:t>
            </a:r>
            <a:r>
              <a:rPr lang="de-DE" altLang="de-DE" dirty="0" smtClean="0">
                <a:solidFill>
                  <a:srgbClr val="0070C0"/>
                </a:solidFill>
                <a:latin typeface="Calibri" pitchFamily="34" charset="0"/>
              </a:rPr>
              <a:t>) MERLIN: Transkription &amp; Annotation</a:t>
            </a:r>
            <a:endParaRPr lang="de-DE" altLang="de-DE" dirty="0" smtClean="0">
              <a:latin typeface="Calibri" pitchFamily="34" charset="0"/>
            </a:endParaRPr>
          </a:p>
        </p:txBody>
      </p:sp>
      <p:sp>
        <p:nvSpPr>
          <p:cNvPr id="3" name="Inhaltsplatzhalter 2"/>
          <p:cNvSpPr>
            <a:spLocks noGrp="1"/>
          </p:cNvSpPr>
          <p:nvPr>
            <p:ph idx="1"/>
          </p:nvPr>
        </p:nvSpPr>
        <p:spPr/>
        <p:txBody>
          <a:bodyPr/>
          <a:lstStyle/>
          <a:p>
            <a:pPr marL="342900" indent="-342900" eaLnBrk="1" hangingPunct="1">
              <a:buClr>
                <a:srgbClr val="0070C0"/>
              </a:buClr>
              <a:buFont typeface="Arial" panose="020B0604020202020204" pitchFamily="34" charset="0"/>
              <a:buChar char="•"/>
              <a:defRPr/>
            </a:pPr>
            <a:r>
              <a:rPr lang="de-DE" b="1" dirty="0" smtClean="0">
                <a:latin typeface="Calibri" pitchFamily="34" charset="0"/>
                <a:sym typeface="Wingdings" panose="05000000000000000000" pitchFamily="2" charset="2"/>
              </a:rPr>
              <a:t>Transkription/Digitalisierung</a:t>
            </a:r>
            <a:r>
              <a:rPr lang="de-DE" dirty="0" smtClean="0">
                <a:latin typeface="Calibri" pitchFamily="34" charset="0"/>
                <a:sym typeface="Wingdings" panose="05000000000000000000" pitchFamily="2" charset="2"/>
              </a:rPr>
              <a:t> (</a:t>
            </a:r>
            <a:r>
              <a:rPr lang="de-DE" dirty="0" err="1" smtClean="0">
                <a:latin typeface="Calibri" pitchFamily="34" charset="0"/>
                <a:sym typeface="Wingdings" panose="05000000000000000000" pitchFamily="2" charset="2"/>
              </a:rPr>
              <a:t>xml</a:t>
            </a:r>
            <a:r>
              <a:rPr lang="de-DE" dirty="0" smtClean="0">
                <a:latin typeface="Calibri" pitchFamily="34" charset="0"/>
                <a:sym typeface="Wingdings" panose="05000000000000000000" pitchFamily="2" charset="2"/>
              </a:rPr>
              <a:t> </a:t>
            </a:r>
            <a:r>
              <a:rPr lang="de-DE" dirty="0" err="1" smtClean="0">
                <a:latin typeface="Calibri" pitchFamily="34" charset="0"/>
                <a:sym typeface="Wingdings" panose="05000000000000000000" pitchFamily="2" charset="2"/>
              </a:rPr>
              <a:t>mind</a:t>
            </a:r>
            <a:r>
              <a:rPr lang="de-DE" dirty="0" smtClean="0">
                <a:latin typeface="Calibri" pitchFamily="34" charset="0"/>
                <a:sym typeface="Wingdings" panose="05000000000000000000" pitchFamily="2" charset="2"/>
              </a:rPr>
              <a:t> ©, mit Guidelines, Reliabilitätschecks)  </a:t>
            </a:r>
          </a:p>
          <a:p>
            <a:pPr marL="342900" indent="-342900" eaLnBrk="1" hangingPunct="1">
              <a:buClr>
                <a:srgbClr val="0070C0"/>
              </a:buClr>
              <a:buFont typeface="Arial" panose="020B0604020202020204" pitchFamily="34" charset="0"/>
              <a:buChar char="•"/>
              <a:defRPr/>
            </a:pPr>
            <a:r>
              <a:rPr lang="de-DE" b="1" dirty="0" smtClean="0">
                <a:latin typeface="Calibri" pitchFamily="34" charset="0"/>
                <a:sym typeface="Wingdings" panose="05000000000000000000" pitchFamily="2" charset="2"/>
              </a:rPr>
              <a:t>Annotationen</a:t>
            </a:r>
            <a:r>
              <a:rPr lang="de-DE" dirty="0" smtClean="0">
                <a:latin typeface="Calibri" pitchFamily="34" charset="0"/>
                <a:sym typeface="Wingdings" panose="05000000000000000000" pitchFamily="2" charset="2"/>
              </a:rPr>
              <a:t>: manuell </a:t>
            </a:r>
            <a:r>
              <a:rPr lang="de-DE" dirty="0">
                <a:latin typeface="Calibri" pitchFamily="34" charset="0"/>
                <a:sym typeface="Wingdings" panose="05000000000000000000" pitchFamily="2" charset="2"/>
              </a:rPr>
              <a:t>und automatisch, mit Guidelines, Reliabilitätschecks </a:t>
            </a:r>
            <a:r>
              <a:rPr lang="de-DE" dirty="0" smtClean="0">
                <a:latin typeface="Calibri" pitchFamily="34" charset="0"/>
                <a:sym typeface="Wingdings" panose="05000000000000000000" pitchFamily="2" charset="2"/>
              </a:rPr>
              <a:t>(Quellen: </a:t>
            </a:r>
            <a:r>
              <a:rPr lang="de-DE" dirty="0" err="1" smtClean="0">
                <a:latin typeface="Calibri" pitchFamily="34" charset="0"/>
                <a:sym typeface="Wingdings" panose="05000000000000000000" pitchFamily="2" charset="2"/>
              </a:rPr>
              <a:t>GeRS</a:t>
            </a:r>
            <a:r>
              <a:rPr lang="de-DE" dirty="0" smtClean="0">
                <a:latin typeface="Calibri" pitchFamily="34" charset="0"/>
                <a:sym typeface="Wingdings" panose="05000000000000000000" pitchFamily="2" charset="2"/>
              </a:rPr>
              <a:t>-Operationalisierung; Nutzerstudien; Forschungsliteratur; induktive Textanalysen)</a:t>
            </a:r>
          </a:p>
          <a:p>
            <a:pPr marL="342900" indent="-342900" eaLnBrk="1" hangingPunct="1">
              <a:buClr>
                <a:srgbClr val="0070C0"/>
              </a:buClr>
              <a:buFont typeface="Arial" panose="020B0604020202020204" pitchFamily="34" charset="0"/>
              <a:buChar char="•"/>
              <a:defRPr/>
            </a:pPr>
            <a:r>
              <a:rPr lang="en-US" altLang="de-DE" b="1" dirty="0" err="1" smtClean="0">
                <a:latin typeface="Calibri" pitchFamily="34" charset="0"/>
                <a:sym typeface="Wingdings" panose="05000000000000000000" pitchFamily="2" charset="2"/>
              </a:rPr>
              <a:t>Korpusnutzung</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Suchanfragen</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Visualisierung</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Statistik</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Pilotierung</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abgeschlossen</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Revisionsphase</a:t>
            </a:r>
            <a:r>
              <a:rPr lang="en-US" altLang="de-DE" dirty="0" smtClean="0">
                <a:latin typeface="Calibri" pitchFamily="34" charset="0"/>
                <a:sym typeface="Wingdings" panose="05000000000000000000" pitchFamily="2" charset="2"/>
              </a:rPr>
              <a:t> </a:t>
            </a:r>
            <a:r>
              <a:rPr lang="en-US" altLang="de-DE" dirty="0" err="1" smtClean="0">
                <a:latin typeface="Calibri" pitchFamily="34" charset="0"/>
                <a:sym typeface="Wingdings" panose="05000000000000000000" pitchFamily="2" charset="2"/>
              </a:rPr>
              <a:t>läuft</a:t>
            </a:r>
            <a:endParaRPr lang="en-US" altLang="de-DE" dirty="0">
              <a:latin typeface="Calibri" pitchFamily="34" charset="0"/>
              <a:sym typeface="Wingdings" panose="05000000000000000000" pitchFamily="2" charset="2"/>
            </a:endParaRPr>
          </a:p>
          <a:p>
            <a:pPr eaLnBrk="1" hangingPunct="1">
              <a:defRPr/>
            </a:pPr>
            <a:endParaRPr lang="de-DE" dirty="0"/>
          </a:p>
        </p:txBody>
      </p:sp>
      <p:sp>
        <p:nvSpPr>
          <p:cNvPr id="5" name="Foliennummernplatzhalter 3"/>
          <p:cNvSpPr>
            <a:spLocks noGrp="1"/>
          </p:cNvSpPr>
          <p:nvPr>
            <p:ph type="sldNum" sz="quarter" idx="10"/>
          </p:nvPr>
        </p:nvSpPr>
        <p:spPr>
          <a:xfrm>
            <a:off x="8388424" y="6477000"/>
            <a:ext cx="762000" cy="381000"/>
          </a:xfrm>
        </p:spPr>
        <p:txBody>
          <a:bodyPr/>
          <a:lstStyle/>
          <a:p>
            <a:pPr>
              <a:defRPr/>
            </a:pPr>
            <a:r>
              <a:rPr lang="en-US" altLang="ja-JP" dirty="0" smtClean="0"/>
              <a:t>4/15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altLang="de-DE" dirty="0" smtClean="0">
                <a:solidFill>
                  <a:srgbClr val="0070C0"/>
                </a:solidFill>
                <a:latin typeface="Calibri" pitchFamily="34" charset="0"/>
              </a:rPr>
              <a:t>2) Die Annotationsarchitektur im Fokus</a:t>
            </a:r>
            <a:endParaRPr lang="de-DE" altLang="de-DE" dirty="0" smtClean="0">
              <a:latin typeface="Calibri" pitchFamily="34" charset="0"/>
            </a:endParaRPr>
          </a:p>
        </p:txBody>
      </p:sp>
      <p:sp>
        <p:nvSpPr>
          <p:cNvPr id="23555" name="Inhaltsplatzhalter 2"/>
          <p:cNvSpPr>
            <a:spLocks noGrp="1"/>
          </p:cNvSpPr>
          <p:nvPr>
            <p:ph idx="1"/>
          </p:nvPr>
        </p:nvSpPr>
        <p:spPr/>
        <p:txBody>
          <a:bodyPr/>
          <a:lstStyle/>
          <a:p>
            <a:r>
              <a:rPr lang="de-DE" altLang="de-DE" b="1" dirty="0" smtClean="0">
                <a:solidFill>
                  <a:srgbClr val="0070C0"/>
                </a:solidFill>
                <a:latin typeface="Calibri" pitchFamily="34" charset="0"/>
                <a:cs typeface="Calibri" pitchFamily="34" charset="0"/>
              </a:rPr>
              <a:t> </a:t>
            </a:r>
          </a:p>
        </p:txBody>
      </p:sp>
      <p:sp>
        <p:nvSpPr>
          <p:cNvPr id="6" name="Rectangle 52"/>
          <p:cNvSpPr/>
          <p:nvPr/>
        </p:nvSpPr>
        <p:spPr>
          <a:xfrm>
            <a:off x="2940050" y="18622963"/>
            <a:ext cx="17156113" cy="114982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33841" tIns="66920" rIns="133841" bIns="66920"/>
          <a:lstStyle/>
          <a:p>
            <a:pPr marL="418252" indent="-418252">
              <a:buFont typeface="Arial" pitchFamily="34" charset="0"/>
              <a:buChar char="•"/>
              <a:defRPr/>
            </a:pPr>
            <a:r>
              <a:rPr lang="en-US" sz="2900" dirty="0">
                <a:solidFill>
                  <a:schemeClr val="tx1">
                    <a:lumMod val="85000"/>
                    <a:lumOff val="15000"/>
                  </a:schemeClr>
                </a:solidFill>
              </a:rPr>
              <a:t>Target Hypothesis (</a:t>
            </a:r>
            <a:r>
              <a:rPr lang="en-US" sz="2900" dirty="0">
                <a:solidFill>
                  <a:schemeClr val="tx1">
                    <a:lumMod val="85000"/>
                    <a:lumOff val="15000"/>
                  </a:schemeClr>
                </a:solidFill>
                <a:sym typeface="Wingdings" pitchFamily="2" charset="2"/>
              </a:rPr>
              <a:t> </a:t>
            </a:r>
            <a:r>
              <a:rPr lang="en-US" sz="2900" dirty="0" err="1">
                <a:solidFill>
                  <a:schemeClr val="tx1">
                    <a:lumMod val="85000"/>
                    <a:lumOff val="15000"/>
                  </a:schemeClr>
                </a:solidFill>
                <a:sym typeface="Wingdings" pitchFamily="2" charset="2"/>
              </a:rPr>
              <a:t>Falko</a:t>
            </a:r>
            <a:r>
              <a:rPr lang="en-US" sz="2900" dirty="0">
                <a:solidFill>
                  <a:schemeClr val="tx1">
                    <a:lumMod val="85000"/>
                    <a:lumOff val="15000"/>
                  </a:schemeClr>
                </a:solidFill>
                <a:sym typeface="Wingdings" pitchFamily="2" charset="2"/>
              </a:rPr>
              <a:t> project), construction of a plausible target-language like form of the </a:t>
            </a:r>
          </a:p>
          <a:p>
            <a:pPr>
              <a:defRPr/>
            </a:pPr>
            <a:endParaRPr lang="en-US" dirty="0">
              <a:solidFill>
                <a:schemeClr val="tx1">
                  <a:lumMod val="85000"/>
                  <a:lumOff val="15000"/>
                </a:schemeClr>
              </a:solidFill>
              <a:sym typeface="Wingdings" pitchFamily="2" charset="2"/>
            </a:endParaRPr>
          </a:p>
        </p:txBody>
      </p:sp>
      <p:sp>
        <p:nvSpPr>
          <p:cNvPr id="7" name="Rechteck 6"/>
          <p:cNvSpPr/>
          <p:nvPr/>
        </p:nvSpPr>
        <p:spPr>
          <a:xfrm>
            <a:off x="2940050" y="18622963"/>
            <a:ext cx="17156113" cy="549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3841" tIns="66920" rIns="133841" bIns="66920" anchor="ctr"/>
          <a:lstStyle/>
          <a:p>
            <a:pPr algn="ctr">
              <a:defRPr/>
            </a:pPr>
            <a:r>
              <a:rPr lang="en-US" sz="2900" b="1" dirty="0">
                <a:solidFill>
                  <a:schemeClr val="bg1"/>
                </a:solidFill>
              </a:rPr>
              <a:t>ANNOTATED  FEATURES</a:t>
            </a:r>
          </a:p>
        </p:txBody>
      </p:sp>
      <p:graphicFrame>
        <p:nvGraphicFramePr>
          <p:cNvPr id="8" name="Tabelle 7"/>
          <p:cNvGraphicFramePr>
            <a:graphicFrameLocks noGrp="1"/>
          </p:cNvGraphicFramePr>
          <p:nvPr/>
        </p:nvGraphicFramePr>
        <p:xfrm>
          <a:off x="3738563" y="21515388"/>
          <a:ext cx="16109950" cy="9167812"/>
        </p:xfrm>
        <a:graphic>
          <a:graphicData uri="http://schemas.openxmlformats.org/drawingml/2006/table">
            <a:tbl>
              <a:tblPr firstRow="1" bandRow="1">
                <a:tableStyleId>{5C22544A-7EE6-4342-B048-85BDC9FD1C3A}</a:tableStyleId>
              </a:tblPr>
              <a:tblGrid>
                <a:gridCol w="2466308"/>
                <a:gridCol w="6103452"/>
                <a:gridCol w="7540190"/>
              </a:tblGrid>
              <a:tr h="596911">
                <a:tc>
                  <a:txBody>
                    <a:bodyPr/>
                    <a:lstStyle/>
                    <a:p>
                      <a:r>
                        <a:rPr lang="de-DE" sz="2900" dirty="0" smtClean="0"/>
                        <a:t>SOURCE</a:t>
                      </a:r>
                      <a:endParaRPr lang="de-DE" sz="2900" dirty="0"/>
                    </a:p>
                  </a:txBody>
                  <a:tcPr marL="138535" marR="138535" marT="65267" marB="65267"/>
                </a:tc>
                <a:tc>
                  <a:txBody>
                    <a:bodyPr/>
                    <a:lstStyle/>
                    <a:p>
                      <a:r>
                        <a:rPr lang="de-DE" sz="2900" dirty="0" smtClean="0"/>
                        <a:t>METHODOLOGY</a:t>
                      </a:r>
                      <a:endParaRPr lang="de-DE" sz="2900" dirty="0"/>
                    </a:p>
                  </a:txBody>
                  <a:tcPr marL="138535" marR="138535" marT="65267" marB="65267"/>
                </a:tc>
                <a:tc>
                  <a:txBody>
                    <a:bodyPr/>
                    <a:lstStyle/>
                    <a:p>
                      <a:r>
                        <a:rPr lang="de-DE" sz="2900" dirty="0" smtClean="0"/>
                        <a:t>EXEMPLARY</a:t>
                      </a:r>
                      <a:r>
                        <a:rPr lang="de-DE" sz="2900" baseline="0" dirty="0" smtClean="0"/>
                        <a:t> TAGS</a:t>
                      </a:r>
                      <a:endParaRPr lang="de-DE" sz="2900" dirty="0"/>
                    </a:p>
                  </a:txBody>
                  <a:tcPr marL="138535" marR="138535" marT="65267" marB="65267"/>
                </a:tc>
              </a:tr>
              <a:tr h="2111814">
                <a:tc>
                  <a:txBody>
                    <a:bodyPr/>
                    <a:lstStyle/>
                    <a:p>
                      <a:r>
                        <a:rPr lang="de-DE" sz="2600" dirty="0" smtClean="0"/>
                        <a:t>CEFR </a:t>
                      </a:r>
                      <a:r>
                        <a:rPr lang="de-DE" sz="2600" dirty="0" err="1" smtClean="0"/>
                        <a:t>scales</a:t>
                      </a:r>
                      <a:endParaRPr lang="de-DE" sz="2600" dirty="0"/>
                    </a:p>
                  </a:txBody>
                  <a:tcPr marL="138535" marR="138535" marT="65267" marB="652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err="1" smtClean="0">
                          <a:solidFill>
                            <a:schemeClr val="dk1"/>
                          </a:solidFill>
                          <a:latin typeface="+mn-lt"/>
                          <a:ea typeface="+mn-ea"/>
                          <a:cs typeface="Arial" pitchFamily="34" charset="0"/>
                        </a:rPr>
                        <a:t>operationalisation</a:t>
                      </a:r>
                      <a:r>
                        <a:rPr lang="en-US" sz="2600" kern="1200" baseline="0" dirty="0" smtClean="0">
                          <a:solidFill>
                            <a:schemeClr val="dk1"/>
                          </a:solidFill>
                          <a:latin typeface="+mn-lt"/>
                          <a:ea typeface="+mn-ea"/>
                          <a:cs typeface="Arial" pitchFamily="34" charset="0"/>
                        </a:rPr>
                        <a:t> </a:t>
                      </a:r>
                      <a:r>
                        <a:rPr lang="en-US" sz="2600" kern="1200" dirty="0" smtClean="0">
                          <a:solidFill>
                            <a:schemeClr val="dk1"/>
                          </a:solidFill>
                          <a:latin typeface="+mn-lt"/>
                          <a:ea typeface="+mn-ea"/>
                          <a:cs typeface="Arial" pitchFamily="34" charset="0"/>
                        </a:rPr>
                        <a:t>of chapter 5 scales (vocabulary range &amp; control, grammatical accuracy, orthography, coherence &amp; cohesion, sociolinguistic</a:t>
                      </a:r>
                      <a:r>
                        <a:rPr lang="en-US" sz="2600" kern="1200" baseline="0" dirty="0" smtClean="0">
                          <a:solidFill>
                            <a:schemeClr val="dk1"/>
                          </a:solidFill>
                          <a:latin typeface="+mn-lt"/>
                          <a:ea typeface="+mn-ea"/>
                          <a:cs typeface="Arial" pitchFamily="34" charset="0"/>
                        </a:rPr>
                        <a:t> appropriateness)</a:t>
                      </a:r>
                      <a:endParaRPr lang="de-DE" sz="2600" dirty="0"/>
                    </a:p>
                  </a:txBody>
                  <a:tcPr marL="138535" marR="138535" marT="65267" marB="65267"/>
                </a:tc>
                <a:tc>
                  <a:txBody>
                    <a:bodyPr/>
                    <a:lstStyle/>
                    <a:p>
                      <a:r>
                        <a:rPr lang="de-DE" sz="2600" dirty="0" err="1" smtClean="0"/>
                        <a:t>content</a:t>
                      </a:r>
                      <a:r>
                        <a:rPr lang="de-DE" sz="2600" dirty="0" smtClean="0"/>
                        <a:t> </a:t>
                      </a:r>
                      <a:r>
                        <a:rPr lang="de-DE" sz="2600" dirty="0" err="1" smtClean="0"/>
                        <a:t>jumps</a:t>
                      </a:r>
                      <a:endParaRPr lang="de-DE" sz="2600" dirty="0" smtClean="0"/>
                    </a:p>
                    <a:p>
                      <a:r>
                        <a:rPr lang="de-DE" sz="2600" dirty="0" err="1" smtClean="0"/>
                        <a:t>greetings</a:t>
                      </a:r>
                      <a:endParaRPr lang="de-DE" sz="2600" dirty="0" smtClean="0"/>
                    </a:p>
                    <a:p>
                      <a:r>
                        <a:rPr lang="de-DE" sz="2600" dirty="0" err="1" smtClean="0"/>
                        <a:t>repetitions</a:t>
                      </a:r>
                      <a:endParaRPr lang="de-DE" sz="2600" dirty="0" smtClean="0"/>
                    </a:p>
                    <a:p>
                      <a:r>
                        <a:rPr lang="de-DE" sz="2600" dirty="0" err="1" smtClean="0"/>
                        <a:t>intelligibility</a:t>
                      </a:r>
                      <a:endParaRPr lang="de-DE" sz="2600" dirty="0"/>
                    </a:p>
                  </a:txBody>
                  <a:tcPr marL="138535" marR="138535" marT="65267" marB="65267"/>
                </a:tc>
              </a:tr>
              <a:tr h="2102430">
                <a:tc>
                  <a:txBody>
                    <a:bodyPr/>
                    <a:lstStyle/>
                    <a:p>
                      <a:r>
                        <a:rPr lang="de-DE" sz="2600" dirty="0" err="1" smtClean="0"/>
                        <a:t>users</a:t>
                      </a:r>
                      <a:endParaRPr lang="de-DE" sz="2600" dirty="0" smtClean="0"/>
                    </a:p>
                    <a:p>
                      <a:r>
                        <a:rPr lang="de-DE" sz="2600" dirty="0" smtClean="0"/>
                        <a:t>(</a:t>
                      </a:r>
                      <a:r>
                        <a:rPr lang="de-DE" sz="2600" baseline="0" dirty="0" err="1" smtClean="0"/>
                        <a:t>teachers</a:t>
                      </a:r>
                      <a:r>
                        <a:rPr lang="de-DE" sz="2600" baseline="0" dirty="0" smtClean="0"/>
                        <a:t>, </a:t>
                      </a:r>
                      <a:r>
                        <a:rPr lang="de-DE" sz="2600" baseline="0" dirty="0" err="1" smtClean="0"/>
                        <a:t>testers</a:t>
                      </a:r>
                      <a:r>
                        <a:rPr lang="de-DE" sz="2600" baseline="0" dirty="0" smtClean="0"/>
                        <a:t>, </a:t>
                      </a:r>
                      <a:r>
                        <a:rPr lang="de-DE" sz="2600" baseline="0" dirty="0" err="1" smtClean="0"/>
                        <a:t>learners</a:t>
                      </a:r>
                      <a:r>
                        <a:rPr lang="de-DE" sz="2600" baseline="0" dirty="0" smtClean="0"/>
                        <a:t>)</a:t>
                      </a:r>
                      <a:endParaRPr lang="de-DE" sz="2600" dirty="0"/>
                    </a:p>
                  </a:txBody>
                  <a:tcPr marL="138535" marR="138535" marT="65267" marB="65267"/>
                </a:tc>
                <a:tc>
                  <a:txBody>
                    <a:bodyPr/>
                    <a:lstStyle/>
                    <a:p>
                      <a:pPr marL="285750" indent="-285750">
                        <a:buFont typeface="Arial" pitchFamily="34" charset="0"/>
                        <a:buChar char="•"/>
                      </a:pPr>
                      <a:r>
                        <a:rPr lang="de-DE" sz="2600" dirty="0" err="1" smtClean="0"/>
                        <a:t>needs</a:t>
                      </a:r>
                      <a:r>
                        <a:rPr lang="de-DE" sz="2600" baseline="0" dirty="0" smtClean="0"/>
                        <a:t> </a:t>
                      </a:r>
                      <a:r>
                        <a:rPr lang="de-DE" sz="2600" baseline="0" dirty="0" err="1" smtClean="0"/>
                        <a:t>analysis</a:t>
                      </a:r>
                      <a:r>
                        <a:rPr lang="de-DE" sz="2600" baseline="0" dirty="0" smtClean="0"/>
                        <a:t> (</a:t>
                      </a:r>
                      <a:r>
                        <a:rPr lang="de-DE" sz="2600" baseline="0" dirty="0" err="1" smtClean="0"/>
                        <a:t>questionnaires</a:t>
                      </a:r>
                      <a:r>
                        <a:rPr lang="de-DE" sz="2600" baseline="0" dirty="0" smtClean="0"/>
                        <a:t> &amp; expert </a:t>
                      </a:r>
                      <a:r>
                        <a:rPr lang="de-DE" sz="2600" baseline="0" dirty="0" err="1" smtClean="0"/>
                        <a:t>interviews</a:t>
                      </a:r>
                      <a:r>
                        <a:rPr lang="de-DE" sz="2600" baseline="0" dirty="0" smtClean="0"/>
                        <a:t>)</a:t>
                      </a:r>
                    </a:p>
                    <a:p>
                      <a:pPr marL="285750" indent="-285750">
                        <a:buFont typeface="Arial" pitchFamily="34" charset="0"/>
                        <a:buChar char="•"/>
                      </a:pPr>
                      <a:r>
                        <a:rPr lang="de-DE" sz="2600" baseline="0" dirty="0" err="1" smtClean="0"/>
                        <a:t>textbook</a:t>
                      </a:r>
                      <a:r>
                        <a:rPr lang="de-DE" sz="2600" baseline="0" dirty="0" smtClean="0"/>
                        <a:t> </a:t>
                      </a:r>
                      <a:r>
                        <a:rPr lang="de-DE" sz="2600" baseline="0" dirty="0" err="1" smtClean="0"/>
                        <a:t>analyses</a:t>
                      </a:r>
                      <a:endParaRPr lang="de-DE" sz="2600" baseline="0" dirty="0" smtClean="0"/>
                    </a:p>
                    <a:p>
                      <a:pPr marL="285750" indent="-285750">
                        <a:buFont typeface="Arial" pitchFamily="34" charset="0"/>
                        <a:buChar char="•"/>
                      </a:pPr>
                      <a:r>
                        <a:rPr lang="de-DE" sz="2600" baseline="0" dirty="0" err="1" smtClean="0"/>
                        <a:t>language</a:t>
                      </a:r>
                      <a:r>
                        <a:rPr lang="de-DE" sz="2600" baseline="0" dirty="0" smtClean="0"/>
                        <a:t> </a:t>
                      </a:r>
                      <a:r>
                        <a:rPr lang="de-DE" sz="2600" baseline="0" dirty="0" err="1" smtClean="0"/>
                        <a:t>test</a:t>
                      </a:r>
                      <a:r>
                        <a:rPr lang="de-DE" sz="2600" baseline="0" dirty="0" smtClean="0"/>
                        <a:t> </a:t>
                      </a:r>
                      <a:r>
                        <a:rPr lang="de-DE" sz="2600" baseline="0" dirty="0" err="1" smtClean="0"/>
                        <a:t>analyses</a:t>
                      </a:r>
                      <a:endParaRPr lang="de-DE" sz="2600" dirty="0"/>
                    </a:p>
                  </a:txBody>
                  <a:tcPr marL="138535" marR="138535" marT="65267" marB="65267"/>
                </a:tc>
                <a:tc>
                  <a:txBody>
                    <a:bodyPr/>
                    <a:lstStyle/>
                    <a:p>
                      <a:r>
                        <a:rPr lang="de-DE" sz="2600" dirty="0" err="1" smtClean="0"/>
                        <a:t>verb</a:t>
                      </a:r>
                      <a:r>
                        <a:rPr lang="de-DE" sz="2600" dirty="0" smtClean="0"/>
                        <a:t> </a:t>
                      </a:r>
                      <a:r>
                        <a:rPr lang="de-DE" sz="2600" dirty="0" err="1" smtClean="0"/>
                        <a:t>mood</a:t>
                      </a:r>
                      <a:r>
                        <a:rPr lang="de-DE" sz="2600" dirty="0" smtClean="0"/>
                        <a:t>, </a:t>
                      </a:r>
                      <a:r>
                        <a:rPr lang="de-DE" sz="2600" dirty="0" err="1" smtClean="0"/>
                        <a:t>verb</a:t>
                      </a:r>
                      <a:r>
                        <a:rPr lang="de-DE" sz="2600" dirty="0" smtClean="0"/>
                        <a:t> </a:t>
                      </a:r>
                      <a:r>
                        <a:rPr lang="de-DE" sz="2600" dirty="0" err="1" smtClean="0"/>
                        <a:t>aspect</a:t>
                      </a:r>
                      <a:endParaRPr lang="de-DE" sz="2600" dirty="0" smtClean="0"/>
                    </a:p>
                    <a:p>
                      <a:r>
                        <a:rPr lang="de-DE" sz="2600" dirty="0" err="1" smtClean="0"/>
                        <a:t>incorrect</a:t>
                      </a:r>
                      <a:r>
                        <a:rPr lang="de-DE" sz="2600" dirty="0" smtClean="0"/>
                        <a:t> </a:t>
                      </a:r>
                      <a:r>
                        <a:rPr lang="de-DE" sz="2600" dirty="0" err="1" smtClean="0"/>
                        <a:t>use</a:t>
                      </a:r>
                      <a:r>
                        <a:rPr lang="de-DE" sz="2600" dirty="0" smtClean="0"/>
                        <a:t> </a:t>
                      </a:r>
                      <a:r>
                        <a:rPr lang="de-DE" sz="2600" dirty="0" err="1" smtClean="0"/>
                        <a:t>of</a:t>
                      </a:r>
                      <a:r>
                        <a:rPr lang="de-DE" sz="2600" dirty="0" smtClean="0"/>
                        <a:t> </a:t>
                      </a:r>
                      <a:r>
                        <a:rPr lang="de-DE" sz="2600" dirty="0" err="1" smtClean="0"/>
                        <a:t>prepositions</a:t>
                      </a:r>
                      <a:endParaRPr lang="de-DE" sz="2600" dirty="0" smtClean="0"/>
                    </a:p>
                    <a:p>
                      <a:r>
                        <a:rPr lang="de-DE" sz="2600" baseline="0" dirty="0" err="1" smtClean="0"/>
                        <a:t>capitalization</a:t>
                      </a:r>
                      <a:r>
                        <a:rPr lang="de-DE" sz="2600" baseline="0" dirty="0" smtClean="0"/>
                        <a:t> </a:t>
                      </a:r>
                      <a:r>
                        <a:rPr lang="de-DE" sz="2600" baseline="0" dirty="0" err="1" smtClean="0"/>
                        <a:t>errors</a:t>
                      </a:r>
                      <a:endParaRPr lang="de-DE" sz="2600" dirty="0"/>
                    </a:p>
                  </a:txBody>
                  <a:tcPr marL="138535" marR="138535" marT="65267" marB="65267"/>
                </a:tc>
              </a:tr>
              <a:tr h="3300582">
                <a:tc>
                  <a:txBody>
                    <a:bodyPr/>
                    <a:lstStyle/>
                    <a:p>
                      <a:r>
                        <a:rPr lang="de-DE" sz="2600" dirty="0" err="1" smtClean="0"/>
                        <a:t>research</a:t>
                      </a:r>
                      <a:endParaRPr lang="de-DE" sz="2600" dirty="0"/>
                    </a:p>
                  </a:txBody>
                  <a:tcPr marL="138535" marR="138535" marT="65267" marB="65267"/>
                </a:tc>
                <a:tc>
                  <a:txBody>
                    <a:bodyPr/>
                    <a:lstStyle/>
                    <a:p>
                      <a:r>
                        <a:rPr lang="de-DE" sz="2600" dirty="0" err="1" smtClean="0"/>
                        <a:t>analyses</a:t>
                      </a:r>
                      <a:r>
                        <a:rPr lang="de-DE" sz="2600" baseline="0" dirty="0" smtClean="0"/>
                        <a:t> </a:t>
                      </a:r>
                      <a:r>
                        <a:rPr lang="de-DE" sz="2600" baseline="0" dirty="0" err="1" smtClean="0"/>
                        <a:t>of</a:t>
                      </a:r>
                      <a:r>
                        <a:rPr lang="de-DE" sz="2600" baseline="0" dirty="0" smtClean="0"/>
                        <a:t> </a:t>
                      </a:r>
                      <a:r>
                        <a:rPr lang="de-DE" sz="2600" baseline="0" dirty="0" err="1" smtClean="0"/>
                        <a:t>research</a:t>
                      </a:r>
                      <a:r>
                        <a:rPr lang="de-DE" sz="2600" baseline="0" dirty="0" smtClean="0"/>
                        <a:t> </a:t>
                      </a:r>
                      <a:r>
                        <a:rPr lang="de-DE" sz="2600" baseline="0" dirty="0" err="1" smtClean="0"/>
                        <a:t>literature</a:t>
                      </a:r>
                      <a:r>
                        <a:rPr lang="de-DE" sz="2600" baseline="0" dirty="0" smtClean="0"/>
                        <a:t> - </a:t>
                      </a:r>
                      <a:r>
                        <a:rPr lang="de-DE" sz="2600" baseline="0" dirty="0" err="1" smtClean="0"/>
                        <a:t>learner</a:t>
                      </a:r>
                      <a:r>
                        <a:rPr lang="de-DE" sz="2600" baseline="0" dirty="0" smtClean="0"/>
                        <a:t> </a:t>
                      </a:r>
                      <a:r>
                        <a:rPr lang="de-DE" sz="2600" baseline="0" dirty="0" err="1" smtClean="0"/>
                        <a:t>corpora</a:t>
                      </a:r>
                      <a:r>
                        <a:rPr lang="de-DE" sz="2600" baseline="0" dirty="0" smtClean="0"/>
                        <a:t>, SLA, LT (</a:t>
                      </a:r>
                      <a:r>
                        <a:rPr lang="de-DE" sz="2600" baseline="0" dirty="0" err="1" smtClean="0"/>
                        <a:t>language-specific</a:t>
                      </a:r>
                      <a:r>
                        <a:rPr lang="de-DE" sz="2600" baseline="0" dirty="0" smtClean="0"/>
                        <a:t> &amp; </a:t>
                      </a:r>
                      <a:r>
                        <a:rPr lang="de-DE" sz="2600" baseline="0" dirty="0" err="1" smtClean="0"/>
                        <a:t>overarching</a:t>
                      </a:r>
                      <a:r>
                        <a:rPr lang="de-DE" sz="2600" baseline="0" dirty="0" smtClean="0"/>
                        <a:t>)</a:t>
                      </a:r>
                      <a:endParaRPr lang="de-DE" sz="2600" dirty="0"/>
                    </a:p>
                  </a:txBody>
                  <a:tcPr marL="138535" marR="138535" marT="65267" marB="65267"/>
                </a:tc>
                <a:tc>
                  <a:txBody>
                    <a:bodyPr/>
                    <a:lstStyle/>
                    <a:p>
                      <a:r>
                        <a:rPr lang="de-DE" sz="2600" dirty="0" smtClean="0"/>
                        <a:t>REQUESTS </a:t>
                      </a:r>
                    </a:p>
                    <a:p>
                      <a:r>
                        <a:rPr lang="de-DE" sz="2600" dirty="0" err="1" smtClean="0"/>
                        <a:t>connectors</a:t>
                      </a:r>
                      <a:r>
                        <a:rPr lang="de-DE" sz="2600" dirty="0" smtClean="0"/>
                        <a:t>,</a:t>
                      </a:r>
                      <a:r>
                        <a:rPr lang="de-DE" sz="2600" baseline="0" dirty="0" smtClean="0"/>
                        <a:t> text-</a:t>
                      </a:r>
                      <a:r>
                        <a:rPr lang="de-DE" sz="2600" baseline="0" dirty="0" err="1" smtClean="0"/>
                        <a:t>structural</a:t>
                      </a:r>
                      <a:r>
                        <a:rPr lang="de-DE" sz="2600" baseline="0" dirty="0" smtClean="0"/>
                        <a:t> </a:t>
                      </a:r>
                      <a:r>
                        <a:rPr lang="de-DE" sz="2600" baseline="0" dirty="0" err="1" smtClean="0"/>
                        <a:t>means</a:t>
                      </a:r>
                      <a:r>
                        <a:rPr lang="de-DE" sz="2600" baseline="0" dirty="0" smtClean="0"/>
                        <a:t>, </a:t>
                      </a:r>
                      <a:r>
                        <a:rPr lang="de-DE" sz="2600" baseline="0" dirty="0" err="1" smtClean="0"/>
                        <a:t>reference</a:t>
                      </a:r>
                      <a:r>
                        <a:rPr lang="de-DE" sz="2600" baseline="0" dirty="0" smtClean="0"/>
                        <a:t> </a:t>
                      </a:r>
                      <a:r>
                        <a:rPr lang="de-DE" sz="2600" baseline="0" dirty="0" err="1" smtClean="0"/>
                        <a:t>problems</a:t>
                      </a:r>
                      <a:r>
                        <a:rPr lang="de-DE" sz="2600" baseline="0" dirty="0" smtClean="0"/>
                        <a:t> …</a:t>
                      </a:r>
                    </a:p>
                    <a:p>
                      <a:r>
                        <a:rPr lang="de-DE" sz="2600" baseline="0" dirty="0" err="1" smtClean="0"/>
                        <a:t>word</a:t>
                      </a:r>
                      <a:r>
                        <a:rPr lang="de-DE" sz="2600" baseline="0" dirty="0" smtClean="0"/>
                        <a:t> </a:t>
                      </a:r>
                      <a:r>
                        <a:rPr lang="de-DE" sz="2600" baseline="0" dirty="0" err="1" smtClean="0"/>
                        <a:t>order</a:t>
                      </a:r>
                      <a:r>
                        <a:rPr lang="de-DE" sz="2600" baseline="0" dirty="0" smtClean="0"/>
                        <a:t>, </a:t>
                      </a:r>
                      <a:r>
                        <a:rPr lang="de-DE" sz="2600" baseline="0" dirty="0" err="1" smtClean="0"/>
                        <a:t>inflection</a:t>
                      </a:r>
                      <a:r>
                        <a:rPr lang="de-DE" sz="2600" baseline="0" dirty="0" smtClean="0"/>
                        <a:t> …</a:t>
                      </a:r>
                    </a:p>
                    <a:p>
                      <a:r>
                        <a:rPr lang="de-DE" sz="2600" baseline="0" dirty="0" err="1" smtClean="0"/>
                        <a:t>semantic</a:t>
                      </a:r>
                      <a:r>
                        <a:rPr lang="de-DE" sz="2600" baseline="0" dirty="0" smtClean="0"/>
                        <a:t>/formal </a:t>
                      </a:r>
                      <a:r>
                        <a:rPr lang="de-DE" sz="2600" baseline="0" dirty="0" err="1" smtClean="0"/>
                        <a:t>lexical</a:t>
                      </a:r>
                      <a:r>
                        <a:rPr lang="de-DE" sz="2600" baseline="0" dirty="0" smtClean="0"/>
                        <a:t> </a:t>
                      </a:r>
                      <a:r>
                        <a:rPr lang="de-DE" sz="2600" baseline="0" dirty="0" err="1" smtClean="0"/>
                        <a:t>errors</a:t>
                      </a:r>
                      <a:r>
                        <a:rPr lang="de-DE" sz="2600" baseline="0" dirty="0" smtClean="0"/>
                        <a:t>…</a:t>
                      </a:r>
                    </a:p>
                    <a:p>
                      <a:r>
                        <a:rPr lang="de-DE" sz="2600" dirty="0" err="1" smtClean="0"/>
                        <a:t>collocations</a:t>
                      </a:r>
                      <a:r>
                        <a:rPr lang="de-DE" sz="2600" dirty="0" smtClean="0"/>
                        <a:t>, </a:t>
                      </a:r>
                      <a:r>
                        <a:rPr lang="de-DE" sz="2600" dirty="0" err="1" smtClean="0"/>
                        <a:t>idioms</a:t>
                      </a:r>
                      <a:r>
                        <a:rPr lang="de-DE" sz="2600" baseline="0" dirty="0" smtClean="0"/>
                        <a:t> …</a:t>
                      </a:r>
                    </a:p>
                    <a:p>
                      <a:r>
                        <a:rPr lang="de-DE" sz="2600" baseline="0" dirty="0" err="1" smtClean="0"/>
                        <a:t>single</a:t>
                      </a:r>
                      <a:r>
                        <a:rPr lang="de-DE" sz="2600" baseline="0" dirty="0" smtClean="0"/>
                        <a:t> </a:t>
                      </a:r>
                      <a:r>
                        <a:rPr lang="de-DE" sz="2600" baseline="0" dirty="0" err="1" smtClean="0"/>
                        <a:t>variational</a:t>
                      </a:r>
                      <a:r>
                        <a:rPr lang="de-DE" sz="2600" baseline="0" dirty="0" smtClean="0"/>
                        <a:t> </a:t>
                      </a:r>
                      <a:r>
                        <a:rPr lang="de-DE" sz="2600" baseline="0" dirty="0" err="1" smtClean="0"/>
                        <a:t>aspects</a:t>
                      </a:r>
                      <a:r>
                        <a:rPr lang="de-DE" sz="2600" baseline="0" dirty="0" smtClean="0"/>
                        <a:t> </a:t>
                      </a:r>
                      <a:r>
                        <a:rPr lang="de-DE" sz="2600" baseline="0" dirty="0" err="1" smtClean="0"/>
                        <a:t>like</a:t>
                      </a:r>
                      <a:r>
                        <a:rPr lang="de-DE" sz="2600" baseline="0" dirty="0" smtClean="0"/>
                        <a:t> double </a:t>
                      </a:r>
                      <a:r>
                        <a:rPr lang="de-DE" sz="2600" baseline="0" dirty="0" err="1" smtClean="0"/>
                        <a:t>pronouns</a:t>
                      </a:r>
                      <a:r>
                        <a:rPr lang="de-DE" sz="2600" baseline="0" dirty="0" smtClean="0"/>
                        <a:t> (ITA)</a:t>
                      </a:r>
                      <a:endParaRPr lang="de-DE" sz="2600" dirty="0"/>
                    </a:p>
                  </a:txBody>
                  <a:tcPr marL="138535" marR="138535" marT="65267" marB="65267"/>
                </a:tc>
              </a:tr>
              <a:tr h="1056075">
                <a:tc>
                  <a:txBody>
                    <a:bodyPr/>
                    <a:lstStyle/>
                    <a:p>
                      <a:r>
                        <a:rPr lang="de-DE" sz="2600" dirty="0" err="1" smtClean="0"/>
                        <a:t>learner</a:t>
                      </a:r>
                      <a:r>
                        <a:rPr lang="de-DE" sz="2600" dirty="0" smtClean="0"/>
                        <a:t> </a:t>
                      </a:r>
                      <a:r>
                        <a:rPr lang="de-DE" sz="2600" dirty="0" err="1" smtClean="0"/>
                        <a:t>texts</a:t>
                      </a:r>
                      <a:endParaRPr lang="de-DE" sz="2600" dirty="0"/>
                    </a:p>
                  </a:txBody>
                  <a:tcPr marL="138535" marR="138535" marT="65267" marB="65267"/>
                </a:tc>
                <a:tc>
                  <a:txBody>
                    <a:bodyPr/>
                    <a:lstStyle/>
                    <a:p>
                      <a:r>
                        <a:rPr lang="de-DE" sz="2600" dirty="0" err="1" smtClean="0"/>
                        <a:t>inductive</a:t>
                      </a:r>
                      <a:r>
                        <a:rPr lang="de-DE" sz="2600" dirty="0" smtClean="0"/>
                        <a:t> qualitative </a:t>
                      </a:r>
                      <a:r>
                        <a:rPr lang="de-DE" sz="2600" dirty="0" err="1" smtClean="0"/>
                        <a:t>analyses</a:t>
                      </a:r>
                      <a:r>
                        <a:rPr lang="de-DE" sz="2600" dirty="0" smtClean="0"/>
                        <a:t> </a:t>
                      </a:r>
                      <a:r>
                        <a:rPr lang="de-DE" sz="2600" dirty="0" err="1" smtClean="0"/>
                        <a:t>of</a:t>
                      </a:r>
                      <a:r>
                        <a:rPr lang="de-DE" sz="2600" dirty="0" smtClean="0"/>
                        <a:t> 10</a:t>
                      </a:r>
                      <a:r>
                        <a:rPr lang="de-DE" sz="2600" baseline="0" dirty="0" smtClean="0"/>
                        <a:t> </a:t>
                      </a:r>
                      <a:r>
                        <a:rPr lang="de-DE" sz="2600" baseline="0" dirty="0" err="1" smtClean="0"/>
                        <a:t>texts</a:t>
                      </a:r>
                      <a:r>
                        <a:rPr lang="de-DE" sz="2600" baseline="0" dirty="0" smtClean="0"/>
                        <a:t> per </a:t>
                      </a:r>
                      <a:r>
                        <a:rPr lang="de-DE" sz="2600" baseline="0" dirty="0" err="1" smtClean="0"/>
                        <a:t>level</a:t>
                      </a:r>
                      <a:r>
                        <a:rPr lang="de-DE" sz="2600" baseline="0" dirty="0" smtClean="0"/>
                        <a:t> &amp; </a:t>
                      </a:r>
                      <a:r>
                        <a:rPr lang="de-DE" sz="2600" baseline="0" dirty="0" err="1" smtClean="0"/>
                        <a:t>language</a:t>
                      </a:r>
                      <a:endParaRPr lang="de-DE" sz="2600" dirty="0"/>
                    </a:p>
                  </a:txBody>
                  <a:tcPr marL="138535" marR="138535" marT="65267" marB="65267"/>
                </a:tc>
                <a:tc>
                  <a:txBody>
                    <a:bodyPr/>
                    <a:lstStyle/>
                    <a:p>
                      <a:pPr marL="0" marR="0" indent="0" algn="l" defTabSz="1338407" rtl="0" eaLnBrk="1" fontAlgn="auto" latinLnBrk="0" hangingPunct="1">
                        <a:lnSpc>
                          <a:spcPct val="100000"/>
                        </a:lnSpc>
                        <a:spcBef>
                          <a:spcPts val="0"/>
                        </a:spcBef>
                        <a:spcAft>
                          <a:spcPts val="0"/>
                        </a:spcAft>
                        <a:buClrTx/>
                        <a:buSzTx/>
                        <a:buFontTx/>
                        <a:buNone/>
                        <a:tabLst/>
                        <a:defRPr/>
                      </a:pPr>
                      <a:r>
                        <a:rPr lang="de-DE" sz="2600" dirty="0" err="1" smtClean="0"/>
                        <a:t>formality</a:t>
                      </a:r>
                      <a:r>
                        <a:rPr lang="de-DE" sz="2600" baseline="0" dirty="0" smtClean="0"/>
                        <a:t> </a:t>
                      </a:r>
                      <a:r>
                        <a:rPr lang="de-DE" sz="2600" baseline="0" dirty="0" err="1" smtClean="0"/>
                        <a:t>problems</a:t>
                      </a:r>
                      <a:endParaRPr lang="de-DE" sz="2600" baseline="0" dirty="0" smtClean="0"/>
                    </a:p>
                    <a:p>
                      <a:pPr marL="0" marR="0" indent="0" algn="l" defTabSz="1338407" rtl="0" eaLnBrk="1" fontAlgn="auto" latinLnBrk="0" hangingPunct="1">
                        <a:lnSpc>
                          <a:spcPct val="100000"/>
                        </a:lnSpc>
                        <a:spcBef>
                          <a:spcPts val="0"/>
                        </a:spcBef>
                        <a:spcAft>
                          <a:spcPts val="0"/>
                        </a:spcAft>
                        <a:buClrTx/>
                        <a:buSzTx/>
                        <a:buFontTx/>
                        <a:buNone/>
                        <a:tabLst/>
                        <a:defRPr/>
                      </a:pPr>
                      <a:r>
                        <a:rPr lang="de-DE" sz="2600" baseline="0" dirty="0" smtClean="0"/>
                        <a:t>ITA: </a:t>
                      </a:r>
                      <a:r>
                        <a:rPr lang="de-DE" sz="2600" baseline="0" dirty="0" err="1" smtClean="0"/>
                        <a:t>lexicalised</a:t>
                      </a:r>
                      <a:r>
                        <a:rPr lang="de-DE" sz="2600" baseline="0" dirty="0" smtClean="0"/>
                        <a:t> </a:t>
                      </a:r>
                      <a:r>
                        <a:rPr lang="de-DE" sz="2600" baseline="0" dirty="0" err="1" smtClean="0"/>
                        <a:t>clitics</a:t>
                      </a:r>
                      <a:endParaRPr lang="de-DE" sz="2600" dirty="0"/>
                    </a:p>
                  </a:txBody>
                  <a:tcPr marL="138535" marR="138535" marT="65267" marB="65267"/>
                </a:tc>
              </a:tr>
            </a:tbl>
          </a:graphicData>
        </a:graphic>
      </p:graphicFrame>
      <p:sp>
        <p:nvSpPr>
          <p:cNvPr id="23585" name="Textfeld 8"/>
          <p:cNvSpPr txBox="1">
            <a:spLocks noChangeArrowheads="1"/>
          </p:cNvSpPr>
          <p:nvPr/>
        </p:nvSpPr>
        <p:spPr bwMode="auto">
          <a:xfrm>
            <a:off x="8586788" y="19734213"/>
            <a:ext cx="4046537" cy="1028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3841" tIns="66920" rIns="133841" bIns="66920">
            <a:spAutoFit/>
          </a:bodyPr>
          <a:lstStyle>
            <a:lvl1pPr eaLnBrk="0" hangingPunct="0">
              <a:lnSpc>
                <a:spcPct val="110000"/>
              </a:lnSpc>
              <a:spcBef>
                <a:spcPct val="20000"/>
              </a:spcBef>
              <a:buClr>
                <a:schemeClr val="hlink"/>
              </a:buClr>
              <a:defRPr kumimoji="1">
                <a:solidFill>
                  <a:srgbClr val="606060"/>
                </a:solidFill>
                <a:latin typeface="Calibri" pitchFamily="34" charset="0"/>
                <a:ea typeface="Osaka"/>
                <a:cs typeface="Calibri" pitchFamily="34" charset="0"/>
              </a:defRPr>
            </a:lvl1pPr>
            <a:lvl2pPr marL="742950" indent="-28575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2pPr>
            <a:lvl3pPr marL="11430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3pPr>
            <a:lvl4pPr marL="16002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4pPr>
            <a:lvl5pPr marL="20574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5pPr>
            <a:lvl6pPr marL="25146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6pPr>
            <a:lvl7pPr marL="29718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7pPr>
            <a:lvl8pPr marL="34290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8pPr>
            <a:lvl9pPr marL="38862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9pPr>
          </a:lstStyle>
          <a:p>
            <a:pPr algn="ctr" eaLnBrk="1" hangingPunct="1">
              <a:lnSpc>
                <a:spcPct val="100000"/>
              </a:lnSpc>
              <a:spcBef>
                <a:spcPct val="0"/>
              </a:spcBef>
              <a:buClrTx/>
            </a:pPr>
            <a:r>
              <a:rPr kumimoji="0" lang="en-US" altLang="de-DE" sz="2900" b="1">
                <a:solidFill>
                  <a:schemeClr val="bg1"/>
                </a:solidFill>
                <a:latin typeface="Trebuchet MS" pitchFamily="34" charset="0"/>
                <a:ea typeface="ＭＳ Ｐゴシック" pitchFamily="34" charset="-128"/>
                <a:cs typeface="Arial" pitchFamily="34" charset="0"/>
                <a:sym typeface="Wingdings" pitchFamily="2" charset="2"/>
              </a:rPr>
              <a:t>OTHER  FEATURES OF </a:t>
            </a:r>
          </a:p>
          <a:p>
            <a:pPr algn="ctr" eaLnBrk="1" hangingPunct="1">
              <a:lnSpc>
                <a:spcPct val="100000"/>
              </a:lnSpc>
              <a:spcBef>
                <a:spcPct val="0"/>
              </a:spcBef>
              <a:buClrTx/>
            </a:pPr>
            <a:r>
              <a:rPr kumimoji="0" lang="en-US" altLang="de-DE" sz="2900" b="1">
                <a:solidFill>
                  <a:schemeClr val="bg1"/>
                </a:solidFill>
                <a:latin typeface="Trebuchet MS" pitchFamily="34" charset="0"/>
                <a:ea typeface="ＭＳ Ｐゴシック" pitchFamily="34" charset="-128"/>
                <a:cs typeface="Arial" pitchFamily="34" charset="0"/>
                <a:sym typeface="Wingdings" pitchFamily="2" charset="2"/>
              </a:rPr>
              <a:t>LEARNER LANGUAGE</a:t>
            </a:r>
            <a:endParaRPr kumimoji="0" lang="de-DE" altLang="de-DE" sz="2900" b="1">
              <a:solidFill>
                <a:schemeClr val="bg1"/>
              </a:solidFill>
              <a:latin typeface="Trebuchet MS" pitchFamily="34" charset="0"/>
              <a:ea typeface="ＭＳ Ｐゴシック" pitchFamily="34" charset="-128"/>
              <a:cs typeface="Arial" pitchFamily="34" charset="0"/>
            </a:endParaRPr>
          </a:p>
        </p:txBody>
      </p:sp>
      <p:sp>
        <p:nvSpPr>
          <p:cNvPr id="23586" name="Textfeld 9"/>
          <p:cNvSpPr txBox="1">
            <a:spLocks noChangeArrowheads="1"/>
          </p:cNvSpPr>
          <p:nvPr/>
        </p:nvSpPr>
        <p:spPr bwMode="auto">
          <a:xfrm>
            <a:off x="13414375" y="19758025"/>
            <a:ext cx="4294188" cy="1028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3841" tIns="66920" rIns="133841" bIns="66920">
            <a:spAutoFit/>
          </a:bodyPr>
          <a:lstStyle>
            <a:lvl1pPr eaLnBrk="0" hangingPunct="0">
              <a:lnSpc>
                <a:spcPct val="110000"/>
              </a:lnSpc>
              <a:spcBef>
                <a:spcPct val="20000"/>
              </a:spcBef>
              <a:buClr>
                <a:schemeClr val="hlink"/>
              </a:buClr>
              <a:defRPr kumimoji="1">
                <a:solidFill>
                  <a:srgbClr val="606060"/>
                </a:solidFill>
                <a:latin typeface="Calibri" pitchFamily="34" charset="0"/>
                <a:ea typeface="Osaka"/>
                <a:cs typeface="Calibri" pitchFamily="34" charset="0"/>
              </a:defRPr>
            </a:lvl1pPr>
            <a:lvl2pPr marL="742950" indent="-28575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2pPr>
            <a:lvl3pPr marL="11430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3pPr>
            <a:lvl4pPr marL="16002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4pPr>
            <a:lvl5pPr marL="20574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5pPr>
            <a:lvl6pPr marL="25146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6pPr>
            <a:lvl7pPr marL="29718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7pPr>
            <a:lvl8pPr marL="34290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8pPr>
            <a:lvl9pPr marL="38862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9pPr>
          </a:lstStyle>
          <a:p>
            <a:pPr algn="ctr" eaLnBrk="1" hangingPunct="1">
              <a:lnSpc>
                <a:spcPct val="100000"/>
              </a:lnSpc>
              <a:spcBef>
                <a:spcPct val="0"/>
              </a:spcBef>
              <a:buClrTx/>
            </a:pPr>
            <a:r>
              <a:rPr kumimoji="0" lang="en-US" altLang="de-DE" sz="2900" b="1">
                <a:solidFill>
                  <a:schemeClr val="bg1"/>
                </a:solidFill>
                <a:latin typeface="Trebuchet MS" pitchFamily="34" charset="0"/>
                <a:ea typeface="ＭＳ Ｐゴシック" pitchFamily="34" charset="-128"/>
                <a:cs typeface="Arial" pitchFamily="34" charset="0"/>
                <a:sym typeface="Wingdings" pitchFamily="2" charset="2"/>
              </a:rPr>
              <a:t>TARGET HYPOTHESES</a:t>
            </a:r>
          </a:p>
          <a:p>
            <a:pPr algn="ctr" eaLnBrk="1" hangingPunct="1">
              <a:lnSpc>
                <a:spcPct val="100000"/>
              </a:lnSpc>
              <a:spcBef>
                <a:spcPct val="0"/>
              </a:spcBef>
              <a:buClrTx/>
            </a:pPr>
            <a:endParaRPr kumimoji="0" lang="de-DE" altLang="de-DE" sz="2900" b="1">
              <a:solidFill>
                <a:schemeClr val="bg1"/>
              </a:solidFill>
              <a:latin typeface="Trebuchet MS" pitchFamily="34" charset="0"/>
              <a:ea typeface="ＭＳ Ｐゴシック" pitchFamily="34" charset="-128"/>
              <a:cs typeface="Arial" pitchFamily="34" charset="0"/>
            </a:endParaRPr>
          </a:p>
        </p:txBody>
      </p:sp>
      <p:sp>
        <p:nvSpPr>
          <p:cNvPr id="23587" name="Textfeld 10"/>
          <p:cNvSpPr txBox="1">
            <a:spLocks noChangeArrowheads="1"/>
          </p:cNvSpPr>
          <p:nvPr/>
        </p:nvSpPr>
        <p:spPr bwMode="auto">
          <a:xfrm>
            <a:off x="4430713" y="19758025"/>
            <a:ext cx="3381375" cy="1028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3841" tIns="66920" rIns="133841" bIns="66920">
            <a:spAutoFit/>
          </a:bodyPr>
          <a:lstStyle>
            <a:lvl1pPr marL="342900" indent="-342900" eaLnBrk="0" hangingPunct="0">
              <a:lnSpc>
                <a:spcPct val="110000"/>
              </a:lnSpc>
              <a:spcBef>
                <a:spcPct val="20000"/>
              </a:spcBef>
              <a:buClr>
                <a:schemeClr val="hlink"/>
              </a:buClr>
              <a:defRPr kumimoji="1">
                <a:solidFill>
                  <a:srgbClr val="606060"/>
                </a:solidFill>
                <a:latin typeface="Calibri" pitchFamily="34" charset="0"/>
                <a:ea typeface="Osaka"/>
                <a:cs typeface="Calibri" pitchFamily="34" charset="0"/>
              </a:defRPr>
            </a:lvl1pPr>
            <a:lvl2pPr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2pPr>
            <a:lvl3pPr marL="11430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3pPr>
            <a:lvl4pPr marL="16002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4pPr>
            <a:lvl5pPr marL="2057400" indent="-228600" eaLnBrk="0" hangingPunct="0">
              <a:spcBef>
                <a:spcPct val="20000"/>
              </a:spcBef>
              <a:buClr>
                <a:schemeClr val="bg2"/>
              </a:buClr>
              <a:buChar char="•"/>
              <a:defRPr kumimoji="1">
                <a:solidFill>
                  <a:srgbClr val="606060"/>
                </a:solidFill>
                <a:latin typeface="Calibri" pitchFamily="34" charset="0"/>
                <a:ea typeface="Osaka"/>
                <a:cs typeface="Calibri" pitchFamily="34" charset="0"/>
              </a:defRPr>
            </a:lvl5pPr>
            <a:lvl6pPr marL="25146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6pPr>
            <a:lvl7pPr marL="29718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7pPr>
            <a:lvl8pPr marL="34290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8pPr>
            <a:lvl9pPr marL="3886200" indent="-228600" eaLnBrk="0" fontAlgn="base" hangingPunct="0">
              <a:spcBef>
                <a:spcPct val="20000"/>
              </a:spcBef>
              <a:spcAft>
                <a:spcPct val="0"/>
              </a:spcAft>
              <a:buClr>
                <a:schemeClr val="bg2"/>
              </a:buClr>
              <a:buChar char="•"/>
              <a:defRPr kumimoji="1">
                <a:solidFill>
                  <a:srgbClr val="606060"/>
                </a:solidFill>
                <a:latin typeface="Calibri" pitchFamily="34" charset="0"/>
                <a:ea typeface="Osaka"/>
                <a:cs typeface="Calibri" pitchFamily="34" charset="0"/>
              </a:defRPr>
            </a:lvl9pPr>
          </a:lstStyle>
          <a:p>
            <a:pPr lvl="1" eaLnBrk="1" hangingPunct="1">
              <a:spcBef>
                <a:spcPct val="0"/>
              </a:spcBef>
              <a:buClrTx/>
              <a:buFontTx/>
              <a:buNone/>
            </a:pPr>
            <a:r>
              <a:rPr kumimoji="0" lang="en-US" altLang="de-DE" sz="2900">
                <a:solidFill>
                  <a:schemeClr val="bg1"/>
                </a:solidFill>
                <a:latin typeface="Trebuchet MS" pitchFamily="34" charset="0"/>
                <a:ea typeface="ＭＳ Ｐゴシック" pitchFamily="34" charset="-128"/>
                <a:cs typeface="Arial" pitchFamily="34" charset="0"/>
                <a:sym typeface="Wingdings" pitchFamily="2" charset="2"/>
              </a:rPr>
              <a:t>   </a:t>
            </a:r>
            <a:r>
              <a:rPr kumimoji="0" lang="en-US" altLang="de-DE" sz="2900" b="1">
                <a:solidFill>
                  <a:schemeClr val="bg1"/>
                </a:solidFill>
                <a:latin typeface="Trebuchet MS" pitchFamily="34" charset="0"/>
                <a:ea typeface="ＭＳ Ｐゴシック" pitchFamily="34" charset="-128"/>
                <a:cs typeface="Arial" pitchFamily="34" charset="0"/>
                <a:sym typeface="Wingdings" pitchFamily="2" charset="2"/>
              </a:rPr>
              <a:t>ERRORS</a:t>
            </a:r>
          </a:p>
          <a:p>
            <a:pPr lvl="1" eaLnBrk="1" hangingPunct="1">
              <a:spcBef>
                <a:spcPct val="0"/>
              </a:spcBef>
              <a:buClrTx/>
              <a:buFontTx/>
              <a:buNone/>
            </a:pPr>
            <a:endParaRPr kumimoji="0" lang="de-DE" altLang="de-DE" sz="2900">
              <a:solidFill>
                <a:schemeClr val="bg1"/>
              </a:solidFill>
              <a:latin typeface="Trebuchet MS" pitchFamily="34" charset="0"/>
              <a:ea typeface="ＭＳ Ｐゴシック" pitchFamily="34" charset="-128"/>
              <a:cs typeface="Arial" pitchFamily="34" charset="0"/>
            </a:endParaRPr>
          </a:p>
        </p:txBody>
      </p:sp>
      <p:cxnSp>
        <p:nvCxnSpPr>
          <p:cNvPr id="12" name="Gerade Verbindung 11"/>
          <p:cNvCxnSpPr/>
          <p:nvPr/>
        </p:nvCxnSpPr>
        <p:spPr>
          <a:xfrm>
            <a:off x="10609263" y="20769263"/>
            <a:ext cx="0" cy="338137"/>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6088063" y="20780375"/>
            <a:ext cx="0" cy="339725"/>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H="1">
            <a:off x="3160713" y="21080413"/>
            <a:ext cx="744855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18175288" y="20569238"/>
            <a:ext cx="1920875" cy="92551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33841" tIns="66920" rIns="133841" bIns="66920" anchor="ctr"/>
          <a:lstStyle/>
          <a:p>
            <a:pPr algn="ctr">
              <a:defRPr/>
            </a:pPr>
            <a:r>
              <a:rPr lang="de-DE" b="1" dirty="0"/>
              <a:t>FALKO*</a:t>
            </a:r>
          </a:p>
        </p:txBody>
      </p:sp>
      <p:cxnSp>
        <p:nvCxnSpPr>
          <p:cNvPr id="16" name="Gerade Verbindung 15"/>
          <p:cNvCxnSpPr/>
          <p:nvPr/>
        </p:nvCxnSpPr>
        <p:spPr>
          <a:xfrm>
            <a:off x="15481300" y="21074063"/>
            <a:ext cx="2693988"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15481300" y="20780375"/>
            <a:ext cx="0" cy="339725"/>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160713" y="21031200"/>
            <a:ext cx="0" cy="372268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3160713" y="24699913"/>
            <a:ext cx="461962"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0" name="Foliennummernplatzhalter 3"/>
          <p:cNvSpPr txBox="1">
            <a:spLocks/>
          </p:cNvSpPr>
          <p:nvPr/>
        </p:nvSpPr>
        <p:spPr bwMode="auto">
          <a:xfrm>
            <a:off x="8382000" y="64770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algn="r" rtl="0" eaLnBrk="1" fontAlgn="base" hangingPunct="1">
              <a:spcBef>
                <a:spcPct val="0"/>
              </a:spcBef>
              <a:spcAft>
                <a:spcPct val="0"/>
              </a:spcAft>
              <a:defRPr kumimoji="1" sz="1400" kern="1200">
                <a:solidFill>
                  <a:schemeClr val="bg2">
                    <a:lumMod val="60000"/>
                    <a:lumOff val="40000"/>
                  </a:schemeClr>
                </a:solidFill>
                <a:latin typeface="Trebuchet MS" pitchFamily="-96" charset="0"/>
                <a:ea typeface="+mn-ea"/>
                <a:cs typeface="+mn-cs"/>
              </a:defRPr>
            </a:lvl1pPr>
            <a:lvl2pPr marL="4572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bg1"/>
                </a:solidFill>
                <a:latin typeface="Trebuchet MS" pitchFamily="34" charset="0"/>
                <a:ea typeface="ＭＳ Ｐゴシック" pitchFamily="34" charset="-128"/>
                <a:cs typeface="Arial" pitchFamily="34" charset="0"/>
              </a:defRPr>
            </a:lvl5pPr>
            <a:lvl6pPr marL="22860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6pPr>
            <a:lvl7pPr marL="27432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7pPr>
            <a:lvl8pPr marL="32004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8pPr>
            <a:lvl9pPr marL="3657600" algn="l" defTabSz="914400" rtl="0" eaLnBrk="1" latinLnBrk="0" hangingPunct="1">
              <a:defRPr sz="1200" kern="1200">
                <a:solidFill>
                  <a:schemeClr val="bg1"/>
                </a:solidFill>
                <a:latin typeface="Trebuchet MS" pitchFamily="34" charset="0"/>
                <a:ea typeface="ＭＳ Ｐゴシック" pitchFamily="34" charset="-128"/>
                <a:cs typeface="Arial" pitchFamily="34" charset="0"/>
              </a:defRPr>
            </a:lvl9pPr>
          </a:lstStyle>
          <a:p>
            <a:pPr>
              <a:defRPr/>
            </a:pPr>
            <a:r>
              <a:rPr lang="en-US" altLang="ja-JP" dirty="0" smtClean="0"/>
              <a:t>5/15</a:t>
            </a:r>
            <a:endParaRPr lang="en-US" altLang="ja-JP" dirty="0">
              <a:solidFill>
                <a:schemeClr val="tx1"/>
              </a:solidFill>
              <a:latin typeface="Helvetica" pitchFamily="-96" charset="0"/>
            </a:endParaRPr>
          </a:p>
        </p:txBody>
      </p:sp>
      <p:graphicFrame>
        <p:nvGraphicFramePr>
          <p:cNvPr id="21" name="Diagramm 20"/>
          <p:cNvGraphicFramePr/>
          <p:nvPr>
            <p:extLst>
              <p:ext uri="{D42A27DB-BD31-4B8C-83A1-F6EECF244321}">
                <p14:modId xmlns:p14="http://schemas.microsoft.com/office/powerpoint/2010/main" val="435934534"/>
              </p:ext>
            </p:extLst>
          </p:nvPr>
        </p:nvGraphicFramePr>
        <p:xfrm>
          <a:off x="1187625" y="2132856"/>
          <a:ext cx="6768752" cy="226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m 24"/>
          <p:cNvGraphicFramePr/>
          <p:nvPr>
            <p:extLst>
              <p:ext uri="{D42A27DB-BD31-4B8C-83A1-F6EECF244321}">
                <p14:modId xmlns:p14="http://schemas.microsoft.com/office/powerpoint/2010/main" val="1821258839"/>
              </p:ext>
            </p:extLst>
          </p:nvPr>
        </p:nvGraphicFramePr>
        <p:xfrm>
          <a:off x="2411760" y="4474679"/>
          <a:ext cx="5417840" cy="19672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1143000" y="1219200"/>
            <a:ext cx="7677150" cy="914400"/>
          </a:xfrm>
        </p:spPr>
        <p:txBody>
          <a:bodyPr/>
          <a:lstStyle/>
          <a:p>
            <a:pPr eaLnBrk="1" hangingPunct="1"/>
            <a:r>
              <a:rPr lang="de-DE" altLang="de-DE" sz="2800" dirty="0">
                <a:solidFill>
                  <a:srgbClr val="0070C0"/>
                </a:solidFill>
                <a:latin typeface="Calibri" pitchFamily="34" charset="0"/>
              </a:rPr>
              <a:t>2</a:t>
            </a:r>
            <a:r>
              <a:rPr lang="de-DE" altLang="de-DE" sz="2800" dirty="0" smtClean="0">
                <a:solidFill>
                  <a:srgbClr val="0070C0"/>
                </a:solidFill>
                <a:latin typeface="Calibri" pitchFamily="34" charset="0"/>
              </a:rPr>
              <a:t>) Funktionen der MERLIN-Plattform</a:t>
            </a:r>
            <a:endParaRPr lang="de-DE" altLang="de-DE" sz="2800" dirty="0" smtClean="0">
              <a:latin typeface="Calibri" pitchFamily="34" charset="0"/>
            </a:endParaRPr>
          </a:p>
        </p:txBody>
      </p:sp>
      <p:sp>
        <p:nvSpPr>
          <p:cNvPr id="24579" name="Inhaltsplatzhalter 2"/>
          <p:cNvSpPr>
            <a:spLocks noGrp="1"/>
          </p:cNvSpPr>
          <p:nvPr>
            <p:ph idx="1"/>
          </p:nvPr>
        </p:nvSpPr>
        <p:spPr>
          <a:xfrm>
            <a:off x="1116013" y="2133600"/>
            <a:ext cx="7162800" cy="3886200"/>
          </a:xfrm>
        </p:spPr>
        <p:txBody>
          <a:bodyPr/>
          <a:lstStyle/>
          <a:p>
            <a:pPr eaLnBrk="1" hangingPunct="1">
              <a:buFontTx/>
              <a:buChar char="-"/>
              <a:defRPr/>
            </a:pPr>
            <a:r>
              <a:rPr lang="de-DE" altLang="de-DE" sz="1600" dirty="0" smtClean="0">
                <a:latin typeface="Calibri" pitchFamily="34" charset="0"/>
                <a:cs typeface="Calibri" pitchFamily="34" charset="0"/>
              </a:rPr>
              <a:t>Freier Online-Zugang zu allen Ressourcen, Tools open-</a:t>
            </a:r>
            <a:r>
              <a:rPr lang="de-DE" altLang="de-DE" sz="1600" dirty="0" err="1" smtClean="0">
                <a:latin typeface="Calibri" pitchFamily="34" charset="0"/>
                <a:cs typeface="Calibri" pitchFamily="34" charset="0"/>
              </a:rPr>
              <a:t>source</a:t>
            </a:r>
            <a:r>
              <a:rPr lang="de-DE" altLang="de-DE" sz="1600" dirty="0" smtClean="0">
                <a:latin typeface="Calibri" pitchFamily="34" charset="0"/>
                <a:cs typeface="Calibri" pitchFamily="34" charset="0"/>
              </a:rPr>
              <a:t>  </a:t>
            </a:r>
          </a:p>
          <a:p>
            <a:pPr eaLnBrk="1" hangingPunct="1">
              <a:buFontTx/>
              <a:buChar char="-"/>
              <a:defRPr/>
            </a:pPr>
            <a:r>
              <a:rPr lang="de-DE" altLang="de-DE" sz="1600" dirty="0" smtClean="0">
                <a:latin typeface="Calibri" pitchFamily="34" charset="0"/>
                <a:cs typeface="Calibri" pitchFamily="34" charset="0"/>
              </a:rPr>
              <a:t>Zugang zu ganzen Texten, </a:t>
            </a:r>
            <a:r>
              <a:rPr lang="de-DE" altLang="de-DE" sz="1600" dirty="0" smtClean="0">
                <a:latin typeface="Calibri" pitchFamily="34" charset="0"/>
                <a:cs typeface="Calibri" pitchFamily="34" charset="0"/>
              </a:rPr>
              <a:t>Metadaten, </a:t>
            </a:r>
            <a:r>
              <a:rPr lang="de-DE" altLang="de-DE" sz="1600" dirty="0" smtClean="0">
                <a:latin typeface="Calibri" pitchFamily="34" charset="0"/>
                <a:cs typeface="Calibri" pitchFamily="34" charset="0"/>
              </a:rPr>
              <a:t>Annotationen („</a:t>
            </a:r>
            <a:r>
              <a:rPr lang="de-DE" altLang="de-DE" sz="1600" dirty="0" err="1" smtClean="0">
                <a:latin typeface="Calibri" pitchFamily="34" charset="0"/>
                <a:cs typeface="Calibri" pitchFamily="34" charset="0"/>
              </a:rPr>
              <a:t>Lernersprachenmerkmale</a:t>
            </a:r>
            <a:r>
              <a:rPr lang="de-DE" altLang="de-DE" sz="1600" dirty="0" smtClean="0">
                <a:latin typeface="Calibri" pitchFamily="34" charset="0"/>
                <a:cs typeface="Calibri" pitchFamily="34" charset="0"/>
              </a:rPr>
              <a:t>“)</a:t>
            </a:r>
          </a:p>
          <a:p>
            <a:pPr eaLnBrk="1" hangingPunct="1">
              <a:buFontTx/>
              <a:buChar char="-"/>
              <a:defRPr/>
            </a:pPr>
            <a:r>
              <a:rPr lang="de-DE" altLang="de-DE" sz="1600" dirty="0" smtClean="0">
                <a:latin typeface="Calibri" pitchFamily="34" charset="0"/>
                <a:cs typeface="Calibri" pitchFamily="34" charset="0"/>
              </a:rPr>
              <a:t>Aufgaben, detaillierte </a:t>
            </a:r>
            <a:r>
              <a:rPr lang="de-DE" altLang="de-DE" sz="1600" dirty="0" smtClean="0">
                <a:latin typeface="Calibri" pitchFamily="34" charset="0"/>
                <a:cs typeface="Calibri" pitchFamily="34" charset="0"/>
              </a:rPr>
              <a:t>Aufgabenbeschreibungen </a:t>
            </a:r>
            <a:r>
              <a:rPr lang="de-DE" altLang="de-DE" sz="1600" dirty="0" smtClean="0">
                <a:solidFill>
                  <a:schemeClr val="bg2">
                    <a:lumMod val="75000"/>
                  </a:schemeClr>
                </a:solidFill>
                <a:latin typeface="Calibri" pitchFamily="34" charset="0"/>
                <a:cs typeface="Calibri" pitchFamily="34" charset="0"/>
              </a:rPr>
              <a:t>(ALTE-Raster)</a:t>
            </a:r>
          </a:p>
          <a:p>
            <a:pPr eaLnBrk="1" hangingPunct="1">
              <a:buFontTx/>
              <a:buChar char="-"/>
              <a:defRPr/>
            </a:pPr>
            <a:r>
              <a:rPr lang="de-DE" altLang="de-DE" sz="1600" dirty="0" err="1" smtClean="0">
                <a:solidFill>
                  <a:schemeClr val="bg2">
                    <a:lumMod val="75000"/>
                  </a:schemeClr>
                </a:solidFill>
                <a:latin typeface="Calibri" pitchFamily="34" charset="0"/>
                <a:cs typeface="Calibri" pitchFamily="34" charset="0"/>
              </a:rPr>
              <a:t>GeRS</a:t>
            </a:r>
            <a:r>
              <a:rPr lang="de-DE" altLang="de-DE" sz="1600" dirty="0" smtClean="0">
                <a:solidFill>
                  <a:schemeClr val="bg2">
                    <a:lumMod val="75000"/>
                  </a:schemeClr>
                </a:solidFill>
                <a:latin typeface="Calibri" pitchFamily="34" charset="0"/>
                <a:cs typeface="Calibri" pitchFamily="34" charset="0"/>
              </a:rPr>
              <a:t>-Profilbewertungen für jeden Text (</a:t>
            </a:r>
            <a:r>
              <a:rPr lang="de-DE" altLang="de-DE" sz="1600" dirty="0" smtClean="0">
                <a:latin typeface="Calibri" pitchFamily="34" charset="0"/>
                <a:cs typeface="Calibri" pitchFamily="34" charset="0"/>
              </a:rPr>
              <a:t>grammatische Korrektheit, Wortschatzkorrektheit und –</a:t>
            </a:r>
            <a:r>
              <a:rPr lang="de-DE" altLang="de-DE" sz="1600" dirty="0" err="1" smtClean="0">
                <a:latin typeface="Calibri" pitchFamily="34" charset="0"/>
                <a:cs typeface="Calibri" pitchFamily="34" charset="0"/>
              </a:rPr>
              <a:t>spektrum</a:t>
            </a:r>
            <a:r>
              <a:rPr lang="de-DE" altLang="de-DE" sz="1600" dirty="0" smtClean="0">
                <a:latin typeface="Calibri" pitchFamily="34" charset="0"/>
                <a:cs typeface="Calibri" pitchFamily="34" charset="0"/>
              </a:rPr>
              <a:t>, Kohärenz/Kohäsion, soziolinguistische Angemessenheit; sprachliches Spektrum allgemein</a:t>
            </a:r>
            <a:r>
              <a:rPr lang="de-DE" altLang="de-DE" sz="1600" dirty="0" smtClean="0">
                <a:latin typeface="Calibri" pitchFamily="34" charset="0"/>
                <a:cs typeface="Calibri" pitchFamily="34" charset="0"/>
              </a:rPr>
              <a:t>), Bewertungsraster</a:t>
            </a:r>
            <a:endParaRPr lang="de-DE" altLang="de-DE" sz="1600" dirty="0" smtClean="0">
              <a:latin typeface="Calibri" pitchFamily="34" charset="0"/>
              <a:cs typeface="Calibri" pitchFamily="34" charset="0"/>
            </a:endParaRPr>
          </a:p>
          <a:p>
            <a:pPr eaLnBrk="1" hangingPunct="1">
              <a:buFontTx/>
              <a:buChar char="-"/>
              <a:defRPr/>
            </a:pPr>
            <a:r>
              <a:rPr lang="de-DE" altLang="de-DE" sz="1600" dirty="0" smtClean="0">
                <a:latin typeface="Calibri" pitchFamily="34" charset="0"/>
                <a:cs typeface="Calibri" pitchFamily="34" charset="0"/>
              </a:rPr>
              <a:t>Einfache &amp; erweiterte Suchfunktionen</a:t>
            </a:r>
            <a:endParaRPr lang="de-DE" altLang="de-DE" sz="1600" dirty="0">
              <a:latin typeface="Calibri" pitchFamily="34" charset="0"/>
              <a:cs typeface="Calibri" pitchFamily="34" charset="0"/>
            </a:endParaRPr>
          </a:p>
          <a:p>
            <a:pPr eaLnBrk="1" hangingPunct="1">
              <a:buFontTx/>
              <a:buChar char="-"/>
              <a:defRPr/>
            </a:pPr>
            <a:r>
              <a:rPr lang="de-DE" altLang="de-DE" sz="1600" dirty="0" smtClean="0">
                <a:latin typeface="Calibri" pitchFamily="34" charset="0"/>
                <a:cs typeface="Calibri" pitchFamily="34" charset="0"/>
              </a:rPr>
              <a:t>Subkorpora anlegen &amp; exportieren: z.B. nach Metadaten (e.g. L1, Alter) – Annotationen – Aufgaben(</a:t>
            </a:r>
            <a:r>
              <a:rPr lang="de-DE" altLang="de-DE" sz="1600" dirty="0" err="1" smtClean="0">
                <a:latin typeface="Calibri" pitchFamily="34" charset="0"/>
                <a:cs typeface="Calibri" pitchFamily="34" charset="0"/>
              </a:rPr>
              <a:t>niveau</a:t>
            </a:r>
            <a:r>
              <a:rPr lang="de-DE" altLang="de-DE" sz="1600" dirty="0">
                <a:latin typeface="Calibri" pitchFamily="34" charset="0"/>
                <a:cs typeface="Calibri" pitchFamily="34" charset="0"/>
              </a:rPr>
              <a:t>)</a:t>
            </a:r>
            <a:r>
              <a:rPr lang="de-DE" altLang="de-DE" sz="1600" dirty="0" smtClean="0">
                <a:latin typeface="Calibri" pitchFamily="34" charset="0"/>
                <a:cs typeface="Calibri" pitchFamily="34" charset="0"/>
              </a:rPr>
              <a:t>– </a:t>
            </a:r>
            <a:r>
              <a:rPr lang="de-DE" altLang="de-DE" sz="1600" dirty="0" err="1" smtClean="0">
                <a:latin typeface="Calibri" pitchFamily="34" charset="0"/>
                <a:cs typeface="Calibri" pitchFamily="34" charset="0"/>
              </a:rPr>
              <a:t>GeRS</a:t>
            </a:r>
            <a:r>
              <a:rPr lang="de-DE" altLang="de-DE" sz="1600" dirty="0" smtClean="0">
                <a:latin typeface="Calibri" pitchFamily="34" charset="0"/>
                <a:cs typeface="Calibri" pitchFamily="34" charset="0"/>
              </a:rPr>
              <a:t>-Niveau …</a:t>
            </a:r>
          </a:p>
          <a:p>
            <a:pPr eaLnBrk="1" hangingPunct="1">
              <a:buFontTx/>
              <a:buChar char="-"/>
              <a:defRPr/>
            </a:pPr>
            <a:r>
              <a:rPr lang="de-DE" altLang="de-DE" sz="1600" dirty="0" smtClean="0">
                <a:latin typeface="Calibri" pitchFamily="34" charset="0"/>
                <a:cs typeface="Calibri" pitchFamily="34" charset="0"/>
              </a:rPr>
              <a:t>Wortlisten erstellen und exportieren </a:t>
            </a:r>
            <a:endParaRPr lang="de-DE" altLang="de-DE" sz="1600" dirty="0">
              <a:latin typeface="Calibri" pitchFamily="34" charset="0"/>
              <a:cs typeface="Calibri" pitchFamily="34" charset="0"/>
            </a:endParaRPr>
          </a:p>
          <a:p>
            <a:pPr eaLnBrk="1" hangingPunct="1">
              <a:buFontTx/>
              <a:buChar char="-"/>
              <a:defRPr/>
            </a:pPr>
            <a:r>
              <a:rPr lang="de-DE" altLang="de-DE" sz="1600" dirty="0" smtClean="0">
                <a:latin typeface="Calibri" pitchFamily="34" charset="0"/>
                <a:cs typeface="Calibri" pitchFamily="34" charset="0"/>
              </a:rPr>
              <a:t>Häufigkeiten einzelner </a:t>
            </a:r>
            <a:r>
              <a:rPr lang="de-DE" altLang="de-DE" sz="1600" dirty="0" err="1" smtClean="0">
                <a:latin typeface="Calibri" pitchFamily="34" charset="0"/>
                <a:cs typeface="Calibri" pitchFamily="34" charset="0"/>
              </a:rPr>
              <a:t>Lernersprachenmerkmale</a:t>
            </a:r>
            <a:r>
              <a:rPr lang="de-DE" altLang="de-DE" sz="1600" dirty="0" smtClean="0">
                <a:latin typeface="Calibri" pitchFamily="34" charset="0"/>
                <a:cs typeface="Calibri" pitchFamily="34" charset="0"/>
              </a:rPr>
              <a:t> berechnen  </a:t>
            </a:r>
          </a:p>
          <a:p>
            <a:pPr eaLnBrk="1" hangingPunct="1">
              <a:buFontTx/>
              <a:buChar char="-"/>
              <a:defRPr/>
            </a:pPr>
            <a:r>
              <a:rPr lang="de-DE" altLang="de-DE" sz="1600" dirty="0" smtClean="0">
                <a:latin typeface="Calibri" pitchFamily="34" charset="0"/>
                <a:cs typeface="Calibri" pitchFamily="34" charset="0"/>
              </a:rPr>
              <a:t>Sprachübergreifende </a:t>
            </a:r>
            <a:r>
              <a:rPr lang="de-DE" altLang="de-DE" sz="1600" dirty="0" err="1" smtClean="0">
                <a:latin typeface="Calibri" pitchFamily="34" charset="0"/>
                <a:cs typeface="Calibri" pitchFamily="34" charset="0"/>
              </a:rPr>
              <a:t>Lernersprachenanalysen</a:t>
            </a:r>
            <a:r>
              <a:rPr lang="de-DE" altLang="de-DE" sz="1600" dirty="0" smtClean="0">
                <a:latin typeface="Calibri" pitchFamily="34" charset="0"/>
                <a:cs typeface="Calibri" pitchFamily="34" charset="0"/>
              </a:rPr>
              <a:t>  </a:t>
            </a:r>
          </a:p>
          <a:p>
            <a:pPr eaLnBrk="1" hangingPunct="1">
              <a:buFontTx/>
              <a:buChar char="-"/>
              <a:defRPr/>
            </a:pPr>
            <a:r>
              <a:rPr lang="de-DE" altLang="de-DE" sz="1600" dirty="0" smtClean="0">
                <a:latin typeface="Calibri" pitchFamily="34" charset="0"/>
                <a:cs typeface="Calibri" pitchFamily="34" charset="0"/>
              </a:rPr>
              <a:t>…</a:t>
            </a:r>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6/15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e-DE" altLang="de-DE" sz="2800" dirty="0">
                <a:solidFill>
                  <a:srgbClr val="0070C0"/>
                </a:solidFill>
                <a:latin typeface="Calibri" pitchFamily="34" charset="0"/>
              </a:rPr>
              <a:t>3</a:t>
            </a:r>
            <a:r>
              <a:rPr lang="de-DE" altLang="de-DE" sz="2800" dirty="0" smtClean="0">
                <a:solidFill>
                  <a:srgbClr val="0070C0"/>
                </a:solidFill>
                <a:latin typeface="Calibri" pitchFamily="34" charset="0"/>
              </a:rPr>
              <a:t>) Anwendungsbereiche von MERLIN</a:t>
            </a:r>
          </a:p>
        </p:txBody>
      </p:sp>
      <p:sp>
        <p:nvSpPr>
          <p:cNvPr id="25603" name="Inhaltsplatzhalter 2"/>
          <p:cNvSpPr>
            <a:spLocks noGrp="1"/>
          </p:cNvSpPr>
          <p:nvPr>
            <p:ph idx="1"/>
          </p:nvPr>
        </p:nvSpPr>
        <p:spPr/>
        <p:txBody>
          <a:bodyPr/>
          <a:lstStyle/>
          <a:p>
            <a:pPr marL="352425" lvl="1" indent="-352425" eaLnBrk="1" hangingPunct="1">
              <a:lnSpc>
                <a:spcPct val="110000"/>
              </a:lnSpc>
              <a:buClr>
                <a:schemeClr val="hlink"/>
              </a:buClr>
              <a:buFontTx/>
              <a:buChar char="-"/>
            </a:pPr>
            <a:r>
              <a:rPr lang="de-DE" altLang="de-DE" dirty="0" err="1" smtClean="0">
                <a:latin typeface="Calibri" pitchFamily="34" charset="0"/>
                <a:cs typeface="Calibri" pitchFamily="34" charset="0"/>
              </a:rPr>
              <a:t>GeRS</a:t>
            </a:r>
            <a:r>
              <a:rPr lang="de-DE" altLang="de-DE" dirty="0" smtClean="0">
                <a:latin typeface="Calibri" pitchFamily="34" charset="0"/>
                <a:cs typeface="Calibri" pitchFamily="34" charset="0"/>
              </a:rPr>
              <a:t>-Skalenvalidierung (vgl. Wisniewski 2014)</a:t>
            </a:r>
          </a:p>
          <a:p>
            <a:pPr marL="352425" lvl="1" indent="-352425" eaLnBrk="1" hangingPunct="1">
              <a:lnSpc>
                <a:spcPct val="110000"/>
              </a:lnSpc>
              <a:buClr>
                <a:schemeClr val="hlink"/>
              </a:buClr>
              <a:buFontTx/>
              <a:buChar char="-"/>
            </a:pPr>
            <a:r>
              <a:rPr lang="de-DE" altLang="de-DE" dirty="0" smtClean="0">
                <a:latin typeface="Calibri" pitchFamily="34" charset="0"/>
                <a:cs typeface="Calibri" pitchFamily="34" charset="0"/>
              </a:rPr>
              <a:t>Fremdsprachenerwerbforschung </a:t>
            </a:r>
            <a:endParaRPr lang="de-DE" altLang="de-DE" dirty="0" smtClean="0">
              <a:latin typeface="Calibri" pitchFamily="34" charset="0"/>
              <a:cs typeface="Calibri" pitchFamily="34" charset="0"/>
            </a:endParaRPr>
          </a:p>
          <a:p>
            <a:pPr marL="352425" lvl="1" indent="-352425" eaLnBrk="1" hangingPunct="1">
              <a:lnSpc>
                <a:spcPct val="110000"/>
              </a:lnSpc>
              <a:buClr>
                <a:schemeClr val="hlink"/>
              </a:buClr>
              <a:buFontTx/>
              <a:buChar char="-"/>
            </a:pPr>
            <a:r>
              <a:rPr lang="de-DE" altLang="de-DE" dirty="0" smtClean="0">
                <a:latin typeface="Calibri" pitchFamily="34" charset="0"/>
                <a:cs typeface="Calibri" pitchFamily="34" charset="0"/>
              </a:rPr>
              <a:t>NLP</a:t>
            </a:r>
          </a:p>
          <a:p>
            <a:pPr marL="352425" lvl="1" indent="-352425" eaLnBrk="1" hangingPunct="1">
              <a:lnSpc>
                <a:spcPct val="110000"/>
              </a:lnSpc>
              <a:buClr>
                <a:schemeClr val="hlink"/>
              </a:buClr>
              <a:buFontTx/>
              <a:buChar char="-"/>
            </a:pPr>
            <a:r>
              <a:rPr lang="de-DE" altLang="de-DE" dirty="0">
                <a:latin typeface="Calibri" pitchFamily="34" charset="0"/>
                <a:cs typeface="Calibri" pitchFamily="34" charset="0"/>
              </a:rPr>
              <a:t>Sprachtesten</a:t>
            </a:r>
          </a:p>
          <a:p>
            <a:pPr marL="352425" lvl="1" indent="-352425" eaLnBrk="1" hangingPunct="1">
              <a:lnSpc>
                <a:spcPct val="110000"/>
              </a:lnSpc>
              <a:buClr>
                <a:schemeClr val="hlink"/>
              </a:buClr>
              <a:buFontTx/>
              <a:buChar char="-"/>
            </a:pPr>
            <a:r>
              <a:rPr lang="de-DE" altLang="de-DE" b="1" dirty="0" smtClean="0">
                <a:solidFill>
                  <a:schemeClr val="bg1"/>
                </a:solidFill>
                <a:latin typeface="Calibri" pitchFamily="34" charset="0"/>
                <a:cs typeface="Calibri" pitchFamily="34" charset="0"/>
              </a:rPr>
              <a:t>Sprachlehre</a:t>
            </a:r>
          </a:p>
          <a:p>
            <a:pPr eaLnBrk="1" hangingPunct="1"/>
            <a:endParaRPr lang="de-DE" altLang="de-DE" dirty="0" smtClean="0">
              <a:latin typeface="Calibri" pitchFamily="34" charset="0"/>
              <a:cs typeface="Calibri" pitchFamily="34" charset="0"/>
            </a:endParaRPr>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7/15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en-US" altLang="de-DE" sz="2800" dirty="0" smtClean="0">
                <a:solidFill>
                  <a:srgbClr val="0070C0"/>
                </a:solidFill>
                <a:latin typeface="Calibri" pitchFamily="34" charset="0"/>
              </a:rPr>
              <a:t>4) </a:t>
            </a:r>
            <a:r>
              <a:rPr lang="en-US" altLang="de-DE" sz="2800" dirty="0" err="1" smtClean="0">
                <a:solidFill>
                  <a:srgbClr val="0070C0"/>
                </a:solidFill>
                <a:latin typeface="Calibri" pitchFamily="34" charset="0"/>
              </a:rPr>
              <a:t>Korpora</a:t>
            </a:r>
            <a:r>
              <a:rPr lang="en-US" altLang="de-DE" sz="2800" dirty="0" smtClean="0">
                <a:solidFill>
                  <a:srgbClr val="0070C0"/>
                </a:solidFill>
                <a:latin typeface="Calibri" pitchFamily="34" charset="0"/>
              </a:rPr>
              <a:t> </a:t>
            </a:r>
            <a:r>
              <a:rPr lang="en-US" altLang="de-DE" sz="2800" dirty="0" err="1" smtClean="0">
                <a:solidFill>
                  <a:srgbClr val="0070C0"/>
                </a:solidFill>
                <a:latin typeface="Calibri" pitchFamily="34" charset="0"/>
              </a:rPr>
              <a:t>im</a:t>
            </a:r>
            <a:r>
              <a:rPr lang="en-US" altLang="de-DE" sz="2800" dirty="0" smtClean="0">
                <a:solidFill>
                  <a:srgbClr val="0070C0"/>
                </a:solidFill>
                <a:latin typeface="Calibri" pitchFamily="34" charset="0"/>
              </a:rPr>
              <a:t> </a:t>
            </a:r>
            <a:r>
              <a:rPr lang="en-US" altLang="de-DE" sz="2800" dirty="0" err="1" smtClean="0">
                <a:solidFill>
                  <a:srgbClr val="0070C0"/>
                </a:solidFill>
                <a:latin typeface="Calibri" pitchFamily="34" charset="0"/>
              </a:rPr>
              <a:t>Fremdsprachenunterricht</a:t>
            </a:r>
            <a:endParaRPr lang="en-US" altLang="de-DE" sz="2800" dirty="0" smtClean="0">
              <a:solidFill>
                <a:srgbClr val="0070C0"/>
              </a:solidFill>
              <a:latin typeface="Calibri" pitchFamily="34" charset="0"/>
            </a:endParaRPr>
          </a:p>
        </p:txBody>
      </p:sp>
      <p:sp>
        <p:nvSpPr>
          <p:cNvPr id="3" name="Inhaltsplatzhalter 2"/>
          <p:cNvSpPr>
            <a:spLocks noGrp="1"/>
          </p:cNvSpPr>
          <p:nvPr>
            <p:ph idx="1"/>
          </p:nvPr>
        </p:nvSpPr>
        <p:spPr/>
        <p:txBody>
          <a:bodyPr>
            <a:normAutofit/>
          </a:bodyPr>
          <a:lstStyle/>
          <a:p>
            <a:pPr eaLnBrk="1" hangingPunct="1">
              <a:buFontTx/>
              <a:buChar char="-"/>
              <a:defRPr/>
            </a:pPr>
            <a:r>
              <a:rPr lang="en-US" dirty="0" smtClean="0">
                <a:solidFill>
                  <a:schemeClr val="bg2">
                    <a:lumMod val="75000"/>
                  </a:schemeClr>
                </a:solidFill>
              </a:rPr>
              <a:t>“bottom-up”-</a:t>
            </a:r>
            <a:r>
              <a:rPr lang="en-US" dirty="0" err="1" smtClean="0">
                <a:solidFill>
                  <a:schemeClr val="bg2">
                    <a:lumMod val="75000"/>
                  </a:schemeClr>
                </a:solidFill>
              </a:rPr>
              <a:t>Ansatz</a:t>
            </a:r>
            <a:r>
              <a:rPr lang="en-US" dirty="0" smtClean="0">
                <a:solidFill>
                  <a:schemeClr val="bg2">
                    <a:lumMod val="75000"/>
                  </a:schemeClr>
                </a:solidFill>
              </a:rPr>
              <a:t> </a:t>
            </a:r>
            <a:r>
              <a:rPr lang="en-US" dirty="0">
                <a:solidFill>
                  <a:schemeClr val="bg2">
                    <a:lumMod val="75000"/>
                  </a:schemeClr>
                </a:solidFill>
              </a:rPr>
              <a:t>(</a:t>
            </a:r>
            <a:r>
              <a:rPr lang="de-DE" dirty="0" err="1"/>
              <a:t>McEnery</a:t>
            </a:r>
            <a:r>
              <a:rPr lang="de-DE" dirty="0"/>
              <a:t>/Xiao 2011</a:t>
            </a:r>
            <a:r>
              <a:rPr lang="en-US" dirty="0">
                <a:solidFill>
                  <a:schemeClr val="bg2">
                    <a:lumMod val="75000"/>
                  </a:schemeClr>
                </a:solidFill>
              </a:rPr>
              <a:t>)</a:t>
            </a:r>
          </a:p>
          <a:p>
            <a:pPr eaLnBrk="1" hangingPunct="1">
              <a:buFontTx/>
              <a:buChar char="-"/>
              <a:defRPr/>
            </a:pPr>
            <a:r>
              <a:rPr lang="en-US" dirty="0" err="1"/>
              <a:t>s</a:t>
            </a:r>
            <a:r>
              <a:rPr lang="en-US" dirty="0" err="1" smtClean="0"/>
              <a:t>eit</a:t>
            </a:r>
            <a:r>
              <a:rPr lang="en-US" dirty="0" smtClean="0"/>
              <a:t> </a:t>
            </a:r>
            <a:r>
              <a:rPr lang="en-US" dirty="0" smtClean="0"/>
              <a:t>Johns (1988) </a:t>
            </a:r>
            <a:r>
              <a:rPr lang="en-US" dirty="0" err="1" smtClean="0"/>
              <a:t>Nutzen</a:t>
            </a:r>
            <a:r>
              <a:rPr lang="en-US" dirty="0" smtClean="0"/>
              <a:t> von </a:t>
            </a:r>
            <a:r>
              <a:rPr lang="en-US" dirty="0" err="1" smtClean="0"/>
              <a:t>Korpora</a:t>
            </a:r>
            <a:r>
              <a:rPr lang="en-US" dirty="0" smtClean="0"/>
              <a:t> </a:t>
            </a:r>
            <a:r>
              <a:rPr lang="en-US" dirty="0" err="1" smtClean="0"/>
              <a:t>im</a:t>
            </a:r>
            <a:r>
              <a:rPr lang="en-US" dirty="0" smtClean="0"/>
              <a:t> FSU </a:t>
            </a:r>
            <a:r>
              <a:rPr lang="en-US" dirty="0" err="1" smtClean="0"/>
              <a:t>zunehmend</a:t>
            </a:r>
            <a:r>
              <a:rPr lang="en-US" dirty="0" smtClean="0"/>
              <a:t> </a:t>
            </a:r>
            <a:r>
              <a:rPr lang="en-US" dirty="0" err="1" smtClean="0"/>
              <a:t>anerkannt</a:t>
            </a:r>
            <a:r>
              <a:rPr lang="en-US" dirty="0"/>
              <a:t> </a:t>
            </a:r>
            <a:r>
              <a:rPr lang="en-US" dirty="0" smtClean="0">
                <a:sym typeface="Wingdings" panose="05000000000000000000" pitchFamily="2" charset="2"/>
              </a:rPr>
              <a:t>  </a:t>
            </a:r>
            <a:r>
              <a:rPr lang="en-US" dirty="0" err="1" smtClean="0">
                <a:sym typeface="Wingdings" panose="05000000000000000000" pitchFamily="2" charset="2"/>
              </a:rPr>
              <a:t>faktisch</a:t>
            </a:r>
            <a:r>
              <a:rPr lang="en-US" dirty="0" smtClean="0">
                <a:sym typeface="Wingdings" panose="05000000000000000000" pitchFamily="2" charset="2"/>
              </a:rPr>
              <a:t> </a:t>
            </a:r>
            <a:r>
              <a:rPr lang="en-US" dirty="0" err="1" smtClean="0">
                <a:sym typeface="Wingdings" panose="05000000000000000000" pitchFamily="2" charset="2"/>
              </a:rPr>
              <a:t>selten</a:t>
            </a:r>
            <a:r>
              <a:rPr lang="en-US" dirty="0" smtClean="0">
                <a:sym typeface="Wingdings" panose="05000000000000000000" pitchFamily="2" charset="2"/>
              </a:rPr>
              <a:t> </a:t>
            </a:r>
            <a:r>
              <a:rPr lang="en-US" dirty="0" err="1" smtClean="0">
                <a:sym typeface="Wingdings" panose="05000000000000000000" pitchFamily="2" charset="2"/>
              </a:rPr>
              <a:t>eingesetzt</a:t>
            </a:r>
            <a:r>
              <a:rPr lang="en-US" dirty="0" smtClean="0">
                <a:sym typeface="Wingdings" panose="05000000000000000000" pitchFamily="2" charset="2"/>
              </a:rPr>
              <a:t> </a:t>
            </a:r>
            <a:r>
              <a:rPr lang="en-US" dirty="0" smtClean="0"/>
              <a:t>(</a:t>
            </a:r>
            <a:r>
              <a:rPr lang="en-US" dirty="0" err="1" smtClean="0"/>
              <a:t>Römer</a:t>
            </a:r>
            <a:r>
              <a:rPr lang="en-US" dirty="0" smtClean="0"/>
              <a:t> 2006, Chambers et al. 2011)</a:t>
            </a:r>
          </a:p>
          <a:p>
            <a:pPr eaLnBrk="1" hangingPunct="1">
              <a:buFontTx/>
              <a:buChar char="-"/>
              <a:defRPr/>
            </a:pPr>
            <a:r>
              <a:rPr lang="de-DE" altLang="de-DE" dirty="0"/>
              <a:t>g</a:t>
            </a:r>
            <a:r>
              <a:rPr lang="de-DE" altLang="de-DE" dirty="0" smtClean="0"/>
              <a:t>roße </a:t>
            </a:r>
            <a:r>
              <a:rPr lang="de-DE" altLang="de-DE" dirty="0" smtClean="0"/>
              <a:t>L1-Korpora bieten Informationen über „reale“ Häufigkeiten – diese müssen nichts über pädagogische Relevanz oder Schwierigkeit aussagen </a:t>
            </a:r>
            <a:r>
              <a:rPr lang="de-DE" altLang="de-DE" dirty="0" smtClean="0">
                <a:sym typeface="Wingdings" pitchFamily="2" charset="2"/>
              </a:rPr>
              <a:t>(</a:t>
            </a:r>
            <a:r>
              <a:rPr lang="de-DE" altLang="de-DE" dirty="0" err="1">
                <a:sym typeface="Wingdings" pitchFamily="2" charset="2"/>
              </a:rPr>
              <a:t>Flowerdew</a:t>
            </a:r>
            <a:r>
              <a:rPr lang="de-DE" altLang="de-DE" dirty="0">
                <a:sym typeface="Wingdings" pitchFamily="2" charset="2"/>
              </a:rPr>
              <a:t> 2012, </a:t>
            </a:r>
            <a:r>
              <a:rPr lang="de-DE" altLang="de-DE" dirty="0" err="1">
                <a:sym typeface="Wingdings" pitchFamily="2" charset="2"/>
              </a:rPr>
              <a:t>Meunier</a:t>
            </a:r>
            <a:r>
              <a:rPr lang="de-DE" altLang="de-DE" dirty="0">
                <a:sym typeface="Wingdings" pitchFamily="2" charset="2"/>
              </a:rPr>
              <a:t> 2002)  </a:t>
            </a:r>
            <a:r>
              <a:rPr lang="de-DE" altLang="de-DE" b="1" dirty="0" err="1" smtClean="0">
                <a:sym typeface="Wingdings" pitchFamily="2" charset="2"/>
              </a:rPr>
              <a:t>Lernerkorpora</a:t>
            </a:r>
            <a:r>
              <a:rPr lang="de-DE" altLang="de-DE" dirty="0" smtClean="0">
                <a:sym typeface="Wingdings" pitchFamily="2" charset="2"/>
              </a:rPr>
              <a:t>!</a:t>
            </a:r>
          </a:p>
          <a:p>
            <a:pPr eaLnBrk="1" hangingPunct="1">
              <a:buFontTx/>
              <a:buChar char="-"/>
              <a:defRPr/>
            </a:pPr>
            <a:r>
              <a:rPr lang="en-US" dirty="0" err="1"/>
              <a:t>i</a:t>
            </a:r>
            <a:r>
              <a:rPr lang="en-US" dirty="0" err="1" smtClean="0"/>
              <a:t>nsbesondere</a:t>
            </a:r>
            <a:r>
              <a:rPr lang="en-US" dirty="0" smtClean="0"/>
              <a:t> </a:t>
            </a:r>
            <a:r>
              <a:rPr lang="en-US" dirty="0"/>
              <a:t>das </a:t>
            </a:r>
            <a:r>
              <a:rPr lang="en-US" dirty="0" err="1"/>
              <a:t>Potenzial</a:t>
            </a:r>
            <a:r>
              <a:rPr lang="en-US" dirty="0"/>
              <a:t> von </a:t>
            </a:r>
            <a:r>
              <a:rPr lang="en-US" dirty="0" err="1"/>
              <a:t>Lernerkorpora</a:t>
            </a:r>
            <a:r>
              <a:rPr lang="en-US" dirty="0"/>
              <a:t> </a:t>
            </a:r>
            <a:r>
              <a:rPr lang="en-US" dirty="0" err="1"/>
              <a:t>ist</a:t>
            </a:r>
            <a:r>
              <a:rPr lang="en-US" dirty="0"/>
              <a:t> in der </a:t>
            </a:r>
            <a:r>
              <a:rPr lang="en-US" dirty="0" err="1"/>
              <a:t>Sprachlehre</a:t>
            </a:r>
            <a:r>
              <a:rPr lang="en-US" dirty="0"/>
              <a:t> </a:t>
            </a:r>
            <a:r>
              <a:rPr lang="en-US" dirty="0" err="1"/>
              <a:t>noch</a:t>
            </a:r>
            <a:r>
              <a:rPr lang="en-US" dirty="0"/>
              <a:t> </a:t>
            </a:r>
            <a:r>
              <a:rPr lang="en-US" dirty="0" err="1"/>
              <a:t>nicht</a:t>
            </a:r>
            <a:r>
              <a:rPr lang="en-US" dirty="0"/>
              <a:t> </a:t>
            </a:r>
            <a:r>
              <a:rPr lang="en-US" dirty="0" err="1"/>
              <a:t>genutzt</a:t>
            </a:r>
            <a:r>
              <a:rPr lang="en-US" dirty="0"/>
              <a:t> </a:t>
            </a:r>
            <a:r>
              <a:rPr lang="en-US" dirty="0" err="1"/>
              <a:t>worden</a:t>
            </a:r>
            <a:r>
              <a:rPr lang="en-US" dirty="0"/>
              <a:t> </a:t>
            </a:r>
            <a:r>
              <a:rPr lang="en-US" dirty="0">
                <a:solidFill>
                  <a:schemeClr val="bg2">
                    <a:lumMod val="75000"/>
                  </a:schemeClr>
                </a:solidFill>
              </a:rPr>
              <a:t>(</a:t>
            </a:r>
            <a:r>
              <a:rPr lang="en-US" dirty="0" err="1">
                <a:solidFill>
                  <a:schemeClr val="bg2">
                    <a:lumMod val="75000"/>
                  </a:schemeClr>
                </a:solidFill>
              </a:rPr>
              <a:t>Flowerdew</a:t>
            </a:r>
            <a:r>
              <a:rPr lang="en-US" dirty="0">
                <a:solidFill>
                  <a:schemeClr val="bg2">
                    <a:lumMod val="75000"/>
                  </a:schemeClr>
                </a:solidFill>
              </a:rPr>
              <a:t> 2012, Granger 2009)</a:t>
            </a:r>
          </a:p>
          <a:p>
            <a:pPr eaLnBrk="1" hangingPunct="1">
              <a:defRPr/>
            </a:pPr>
            <a:endParaRPr lang="en-US" dirty="0" smtClean="0"/>
          </a:p>
        </p:txBody>
      </p:sp>
      <p:sp>
        <p:nvSpPr>
          <p:cNvPr id="4" name="Foliennummernplatzhalter 3"/>
          <p:cNvSpPr>
            <a:spLocks noGrp="1"/>
          </p:cNvSpPr>
          <p:nvPr>
            <p:ph type="sldNum" sz="quarter" idx="10"/>
          </p:nvPr>
        </p:nvSpPr>
        <p:spPr>
          <a:xfrm>
            <a:off x="8382000" y="6477000"/>
            <a:ext cx="762000" cy="381000"/>
          </a:xfrm>
        </p:spPr>
        <p:txBody>
          <a:bodyPr/>
          <a:lstStyle/>
          <a:p>
            <a:pPr>
              <a:defRPr/>
            </a:pPr>
            <a:r>
              <a:rPr lang="en-US" altLang="ja-JP" dirty="0" smtClean="0"/>
              <a:t>8/15</a:t>
            </a:r>
            <a:endParaRPr lang="en-US" altLang="ja-JP" dirty="0">
              <a:solidFill>
                <a:schemeClr val="tx1"/>
              </a:solidFill>
              <a:latin typeface="Helvetic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_EURACresearch">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Office Theme">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1200" b="0" i="0" u="none" strike="noStrike" cap="none" normalizeH="0" baseline="0" smtClean="0">
            <a:ln>
              <a:noFill/>
            </a:ln>
            <a:solidFill>
              <a:schemeClr val="bg1"/>
            </a:solidFill>
            <a:effectLst/>
            <a:latin typeface="Trebuchet MS" pitchFamily="-96" charset="0"/>
            <a:ea typeface="ＭＳ Ｐゴシック" pitchFamily="-96"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1200" b="0" i="0" u="none" strike="noStrike" cap="none" normalizeH="0" baseline="0" smtClean="0">
            <a:ln>
              <a:noFill/>
            </a:ln>
            <a:solidFill>
              <a:schemeClr val="bg1"/>
            </a:solidFill>
            <a:effectLst/>
            <a:latin typeface="Trebuchet MS" pitchFamily="-96"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template_EURACresearch</Template>
  <TotalTime>0</TotalTime>
  <Words>2566</Words>
  <Application>Microsoft Office PowerPoint</Application>
  <PresentationFormat>Bildschirmpräsentation (4:3)</PresentationFormat>
  <Paragraphs>296</Paragraphs>
  <Slides>22</Slides>
  <Notes>20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template_EURACresearch</vt:lpstr>
      <vt:lpstr>MERLIN: Eine Plattform zur Veranschaulichung der Niveaustufen des Gemeinsamen europäischen Referenzrahmens für Sprachen</vt:lpstr>
      <vt:lpstr>1) Warum die GeRS-Niveaustufen illustrieren?</vt:lpstr>
      <vt:lpstr>2) MERLIN</vt:lpstr>
      <vt:lpstr>2) MERLIN: Daten &amp; Datenaufbereitung </vt:lpstr>
      <vt:lpstr>2) MERLIN: Transkription &amp; Annotation</vt:lpstr>
      <vt:lpstr>2) Die Annotationsarchitektur im Fokus</vt:lpstr>
      <vt:lpstr>2) Funktionen der MERLIN-Plattform</vt:lpstr>
      <vt:lpstr>3) Anwendungsbereiche von MERLIN</vt:lpstr>
      <vt:lpstr>4) Korpora im Fremdsprachenunterricht</vt:lpstr>
      <vt:lpstr>4) Korpora im FSU: Übersicht</vt:lpstr>
      <vt:lpstr>4) MERLIN &amp; Lehrpläne</vt:lpstr>
      <vt:lpstr>4) MERLIN &amp; Entwicklung von Lehrmaterialien</vt:lpstr>
      <vt:lpstr>4) Direkte Anwendungen von Korpora im FSU</vt:lpstr>
      <vt:lpstr>4) MERLIN im FSU - Beispielszenarien</vt:lpstr>
      <vt:lpstr>5) Diskussion</vt:lpstr>
      <vt:lpstr>6) Ausblick</vt:lpstr>
      <vt:lpstr>PowerPoint-Präsentation</vt:lpstr>
      <vt:lpstr>MERLIN: Daten in der Übersicht</vt:lpstr>
      <vt:lpstr>Zitierte Literatur</vt:lpstr>
      <vt:lpstr>PowerPoint-Präsentation</vt:lpstr>
      <vt:lpstr>PowerPoint-Präsentation</vt:lpstr>
      <vt:lpstr>PowerPoint-Präsentation</vt:lpstr>
    </vt:vector>
  </TitlesOfParts>
  <Company>Scientific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base</dc:title>
  <dc:creator>Scientific Network</dc:creator>
  <cp:lastModifiedBy>katrin</cp:lastModifiedBy>
  <cp:revision>96</cp:revision>
  <dcterms:created xsi:type="dcterms:W3CDTF">2012-06-25T14:11:49Z</dcterms:created>
  <dcterms:modified xsi:type="dcterms:W3CDTF">2014-10-17T11:38:28Z</dcterms:modified>
</cp:coreProperties>
</file>